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79" r:id="rId3"/>
    <p:sldId id="269" r:id="rId4"/>
    <p:sldId id="256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5" r:id="rId13"/>
    <p:sldId id="277" r:id="rId14"/>
    <p:sldId id="267" r:id="rId15"/>
    <p:sldId id="264" r:id="rId16"/>
    <p:sldId id="278" r:id="rId17"/>
    <p:sldId id="268" r:id="rId18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aramond"/>
        <a:ea typeface="MS PGothic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33333"/>
    <p:restoredTop sz="50000"/>
  </p:normalViewPr>
  <p:slideViewPr>
    <p:cSldViewPr showGuides="1">
      <p:cViewPr varScale="1">
        <p:scale>
          <a:sx n="27" d="100"/>
          <a:sy n="27" d="100"/>
        </p:scale>
        <p:origin x="136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aramond" pitchFamily="18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C3AC275-4F06-2C49-8E0B-BB616EA27B5C}" type="datetimeFigureOut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  <a:ea typeface="MS PGothic" charset="-128"/>
              <a:cs typeface="MS PGothic" charset="-128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0"/>
              <a:cs typeface="MS PGothic" charset="0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0"/>
                <a:cs typeface="MS PGothic" charset="0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0"/>
              <a:cs typeface="MS PGothic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0"/>
                <a:cs typeface="MS PGothic" charset="-128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0"/>
              <a:cs typeface="MS PGothic" charset="-128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0"/>
                <a:cs typeface="MS PGothic" charset="-128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0"/>
              <a:cs typeface="MS PGothic" charset="-128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0"/>
                <a:cs typeface="MS PGothic" charset="-128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0"/>
              <a:cs typeface="MS PGothic" charset="-128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0"/>
                <a:cs typeface="MS PGothic" charset="-128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0"/>
              <a:cs typeface="MS PGothic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aramond" pitchFamily="18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BB7188A-6485-5242-AC4F-3D6CE4E14AC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itchFamily="18" charset="0"/>
              <a:ea typeface="MS PGothic" charset="-128"/>
              <a:cs typeface="MS PGothic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charset="0"/>
        <a:cs typeface="MS PGothic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1752" name="Group 3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" name="Freeform 4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1" name="Freeform 5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2" name="Freeform 6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1758" name="Freeform 7"/>
              <p:cNvSpPr/>
              <p:nvPr/>
            </p:nvSpPr>
            <p:spPr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>
                  <a:alpha val="100000"/>
                </a:scheme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4" name="Freeform 8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8" name="Freeform 9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endParaRPr>
            </a:p>
          </p:txBody>
        </p:sp>
        <p:sp>
          <p:nvSpPr>
            <p:cNvPr id="31754" name="Freeform 10"/>
            <p:cNvSpPr/>
            <p:nvPr/>
          </p:nvSpPr>
          <p:spPr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37"/>
                </a:cxn>
                <a:cxn ang="0">
                  <a:pos x="5812" y="1437"/>
                </a:cxn>
                <a:cxn ang="0">
                  <a:pos x="5812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4097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097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54750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063B48-8410-ED42-83A8-81D8FB6C6E3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0"/>
              <a:cs typeface="MS PGothic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993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Arial" panose="020B060402020209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Arial" panose="020B060402020209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41E8C6C-018B-D142-BCAC-C37466A4CDFA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MS PGothic" charset="-128"/>
                <a:cs typeface="MS PGothic" charset="-128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MS PGothic" charset="-128"/>
              <a:cs typeface="MS PGothic" charset="-128"/>
            </a:endParaRPr>
          </a:p>
        </p:txBody>
      </p:sp>
      <p:grpSp>
        <p:nvGrpSpPr>
          <p:cNvPr id="1028" name="Group 4"/>
          <p:cNvGrpSpPr/>
          <p:nvPr/>
        </p:nvGrpSpPr>
        <p:grpSpPr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/>
            <p:nvPr userDrawn="1"/>
          </p:nvGrpSpPr>
          <p:grpSpPr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9942" name="Freeform 6"/>
              <p:cNvSpPr/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9943" name="Freeform 7"/>
              <p:cNvSpPr/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9944" name="Freeform 8"/>
              <p:cNvSpPr/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1038" name="Freeform 9"/>
              <p:cNvSpPr/>
              <p:nvPr/>
            </p:nvSpPr>
            <p:spPr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>
                  <a:alpha val="100000"/>
                </a:scheme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9946" name="Freeform 10"/>
              <p:cNvSpPr/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aramond" pitchFamily="18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9947" name="Freeform 11"/>
            <p:cNvSpPr/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endParaRPr>
            </a:p>
          </p:txBody>
        </p:sp>
        <p:sp>
          <p:nvSpPr>
            <p:cNvPr id="1034" name="Freeform 12"/>
            <p:cNvSpPr/>
            <p:nvPr/>
          </p:nvSpPr>
          <p:spPr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37"/>
                </a:cxn>
                <a:cxn ang="0">
                  <a:pos x="5812" y="1437"/>
                </a:cxn>
                <a:cxn ang="0">
                  <a:pos x="5812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alpha val="10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3994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399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defRPr sz="1200">
                <a:latin typeface="Arial" panose="020B0604020202090204" pitchFamily="34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+mn-ea"/>
              <a:cs typeface="+mn-cs"/>
            </a:endParaRP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charset="0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charset="0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charset="0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charset="0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charset="0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609600" indent="-609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AutoNum type="arabicPeriod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charset="0"/>
          <a:cs typeface="MS PGothic" charset="0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charset="0"/>
          <a:cs typeface="MS PGothic" charset="-128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charset="0"/>
          <a:cs typeface="MS PGothic" charset="-128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charset="0"/>
          <a:cs typeface="MS PGothic" charset="-128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charset="0"/>
          <a:cs typeface="MS PGothic" charset="-128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Warm-Up (Ch. </a:t>
            </a:r>
            <a:r>
              <a:rPr kumimoji="0" lang="en-US" alt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2b </a:t>
            </a:r>
            <a:r>
              <a:rPr kumimoji="0" lang="en-US" alt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Review)</a:t>
            </a:r>
            <a:endParaRPr kumimoji="0" lang="en-US" alt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r>
              <a: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Which of the following is a hydrophobic material: paper, table salt, wax, sugar, or pasta?</a:t>
            </a:r>
            <a:endParaRPr kumimoji="0" lang="en-US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r>
              <a: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What kind of bonds are broken when water vaporizes?</a:t>
            </a:r>
            <a:endParaRPr kumimoji="0" lang="en-US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r>
              <a: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If the pH of a lake is 4.0, what is the hydrogen ion [H+] concentration of the lake? What is the hydroxide [OH-] concentration?</a:t>
            </a:r>
            <a:endParaRPr kumimoji="0" lang="en-US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II. Diversity of Carbon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49831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Garamond" pitchFamily="18" charset="0"/>
              <a:buAutoNum type="arabicPeriod" startAt="6"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Forms </a:t>
            </a:r>
            <a:r>
              <a:rPr kumimoji="0" lang="en-US" alt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isomers</a:t>
            </a:r>
            <a:endParaRPr kumimoji="0" lang="en-US" altLang="en-US" sz="3200" b="1" i="0" u="sng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Molecules have same molecular formula, but differ in atom arrangement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en-US" altLang="en-US" sz="2800" b="0" i="0" u="sng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different structures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 </a:t>
            </a:r>
            <a:r>
              <a:rPr kumimoji="0" lang="en-US" altLang="en-US" sz="2800" b="0" i="0" u="sng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different properties/functions</a:t>
            </a:r>
            <a:endParaRPr kumimoji="0" lang="en-US" altLang="en-US" sz="2800" b="0" i="0" u="sng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  <a:sym typeface="Wingdings" panose="05000000000000000000" pitchFamily="2" charset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3657600"/>
          <a:ext cx="914400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Structural Isomer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Cis</a:t>
                      </a:r>
                      <a:r>
                        <a:rPr lang="en-US" sz="2800" dirty="0" smtClean="0"/>
                        <a:t>-Trans Isomer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Enantiomers</a:t>
                      </a:r>
                      <a:endParaRPr lang="en-US" sz="2800" dirty="0"/>
                    </a:p>
                  </a:txBody>
                  <a:tcPr anchor="ctr"/>
                </a:tc>
              </a:tr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Varies in covalent arrangement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Differ in spatial arrangement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Mirror images of molecules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4593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0" y="5719445"/>
            <a:ext cx="3030538" cy="1138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94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5891213"/>
            <a:ext cx="2951163" cy="1119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95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975" y="5667058"/>
            <a:ext cx="2968625" cy="13954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4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4" end="1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153400" cy="35052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Drug manufacturing: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Thalidomide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 =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“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good</a:t>
            </a: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”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 enantiomer 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 reduce morning sickness</a:t>
            </a:r>
            <a:endParaRPr kumimoji="0" lang="en-US" altLang="ja-JP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  <a:sym typeface="Wingdings" panose="05000000000000000000" pitchFamily="2" charset="2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“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bad</a:t>
            </a: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”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 enantiomer  cause birth defects</a:t>
            </a:r>
            <a:endParaRPr kumimoji="0" lang="en-US" altLang="ja-JP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  <a:sym typeface="Wingdings" panose="05000000000000000000" pitchFamily="2" charset="2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“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good</a:t>
            </a: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”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 converts to </a:t>
            </a: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“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bad</a:t>
            </a:r>
            <a:r>
              <a:rPr kumimoji="0" lang="ja-JP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”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 in </a:t>
            </a:r>
            <a:r>
              <a: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patient’s </a:t>
            </a:r>
            <a:r>
              <a:rPr kumimoji="0" lang="en-US" altLang="ja-JP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body</a:t>
            </a:r>
            <a:endParaRPr kumimoji="0" lang="en-US" altLang="ja-JP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  <a:sym typeface="Wingdings" panose="05000000000000000000" pitchFamily="2" charset="2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  <a:sym typeface="Wingdings" panose="05000000000000000000" pitchFamily="2" charset="2"/>
              </a:rPr>
              <a:t>Now used to treat cancers, leprosy, HIV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</p:txBody>
      </p:sp>
      <p:pic>
        <p:nvPicPr>
          <p:cNvPr id="9219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86200" y="1599883"/>
            <a:ext cx="1924050" cy="2971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0"/>
            <a:ext cx="3375025" cy="3063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1717675"/>
            <a:ext cx="2209800" cy="2946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4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8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7" end="1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0" end="2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TextBox 3"/>
          <p:cNvSpPr txBox="1"/>
          <p:nvPr/>
        </p:nvSpPr>
        <p:spPr>
          <a:xfrm>
            <a:off x="381000" y="381000"/>
            <a:ext cx="8458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en-US" altLang="en-US" sz="2800">
                <a:latin typeface="Garamond"/>
              </a:rPr>
              <a:t>Fig. 4.8 The pharmacological importance of enantiomers</a:t>
            </a:r>
            <a:endParaRPr lang="en-US" altLang="en-US" sz="2800">
              <a:latin typeface="Garamond"/>
            </a:endParaRPr>
          </a:p>
        </p:txBody>
      </p:sp>
      <p:pic>
        <p:nvPicPr>
          <p:cNvPr id="26626" name="Picture 4" descr="04_08PharmaEnantiomers-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1219200"/>
            <a:ext cx="8677275" cy="5049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III. Functional Groups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562600"/>
          </a:xfrm>
        </p:spPr>
        <p:txBody>
          <a:bodyPr vert="horz" wrap="square" lIns="91440" tIns="45720" rIns="91440" bIns="45720" numCol="1" anchor="t" anchorCtr="0" compatLnSpc="1"/>
          <a:lstStyle/>
          <a:p>
            <a:pPr>
              <a:buFont typeface="Arial" panose="020B0604020202090204" pitchFamily="34" charset="0"/>
              <a:buChar char="•"/>
            </a:pP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Behavior of organic molecules depends on functional groups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>
              <a:buFont typeface="Arial" panose="020B0604020202090204" pitchFamily="34" charset="0"/>
              <a:buChar char="•"/>
            </a:pP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Most common functional groups: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Hydroxyl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Carbonyl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Carboxyl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Amino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Sulfhydryl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Phosphate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Methyl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9" end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0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charRg st="90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charRg st="90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9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charRg st="99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charRg st="99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8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charRg st="108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charRg st="108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7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charRg st="117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charRg st="117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3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charRg st="123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charRg st="123" end="1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4" end="1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charRg st="134" end="14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charRg st="134" end="14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44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charRg st="144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charRg st="144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3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100" y="304800"/>
            <a:ext cx="8547100" cy="6248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100" y="1041400"/>
            <a:ext cx="8547100" cy="47672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792163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Functional Groups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143000"/>
          <a:ext cx="9144001" cy="571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2667"/>
                <a:gridCol w="2370667"/>
                <a:gridCol w="2794000"/>
                <a:gridCol w="2116667"/>
              </a:tblGrid>
              <a:tr h="6838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Functional Group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Molecular Formula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Names &amp; Characteristics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Draw an Example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  <a:tr h="6838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Hydroxyl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-OH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Alcohols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Ethanol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  <a:tr h="6838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Carbonyl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&gt;CO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Ketones</a:t>
                      </a:r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(inside skeleton)</a:t>
                      </a:r>
                      <a:endParaRPr lang="en-US" sz="1800" dirty="0" smtClean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Aldehydes</a:t>
                      </a:r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(at end)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Acetone</a:t>
                      </a:r>
                      <a:endParaRPr lang="en-US" sz="1800" dirty="0" smtClean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Propanol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  <a:tr h="89551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Carboxyl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-COOH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Carboxylic acids (organic acids)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Acetic acid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  <a:tr h="71641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Amino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-NH</a:t>
                      </a:r>
                      <a:r>
                        <a:rPr lang="en-US" sz="1800" baseline="-250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</a:t>
                      </a:r>
                      <a:endParaRPr lang="en-US" sz="1800" baseline="-250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Amines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Glycine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  <a:tr h="65128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Sulfhydryl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-SH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Thiols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Ethanethiol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  <a:tr h="70012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Phosphate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-OPO</a:t>
                      </a:r>
                      <a:r>
                        <a:rPr lang="en-US" sz="1800" baseline="-250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3</a:t>
                      </a:r>
                      <a:r>
                        <a:rPr lang="en-US" sz="1800" baseline="300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2- </a:t>
                      </a:r>
                      <a:r>
                        <a:rPr lang="en-US" sz="1800" baseline="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/ -OPO</a:t>
                      </a:r>
                      <a:r>
                        <a:rPr lang="en-US" sz="1800" baseline="-250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3</a:t>
                      </a:r>
                      <a:r>
                        <a:rPr lang="en-US" sz="1800" baseline="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H</a:t>
                      </a:r>
                      <a:r>
                        <a:rPr lang="en-US" sz="1800" baseline="-250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2</a:t>
                      </a:r>
                      <a:endParaRPr lang="en-US" sz="1800" baseline="-250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Organic phosphates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Glycerol</a:t>
                      </a:r>
                      <a:r>
                        <a:rPr lang="en-US" sz="1800" baseline="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phosphate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  <a:tr h="70012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Methyl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-CH</a:t>
                      </a:r>
                      <a:r>
                        <a:rPr lang="en-US" sz="1800" baseline="-250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3</a:t>
                      </a:r>
                      <a:endParaRPr lang="en-US" sz="1800" baseline="-250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Methylated</a:t>
                      </a:r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 compounds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5-methyl </a:t>
                      </a:r>
                      <a:r>
                        <a:rPr lang="en-US" sz="1800" dirty="0" err="1" smtClean="0">
                          <a:latin typeface="Arial" panose="020B0604020202090204" pitchFamily="34" charset="0"/>
                          <a:cs typeface="Arial" panose="020B0604020202090204" pitchFamily="34" charset="0"/>
                        </a:rPr>
                        <a:t>cytidine</a:t>
                      </a:r>
                      <a:endParaRPr lang="en-US" sz="1800" dirty="0">
                        <a:latin typeface="Arial" panose="020B0604020202090204" pitchFamily="34" charset="0"/>
                        <a:cs typeface="Arial" panose="020B060402020209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Chapter </a:t>
            </a:r>
            <a:r>
              <a:rPr kumimoji="0" lang="en-US" alt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3a </a:t>
            </a:r>
            <a:r>
              <a:rPr kumimoji="0" lang="en-US" alt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Warm-Up</a:t>
            </a:r>
            <a:endParaRPr kumimoji="0" lang="en-US" alt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Pick up a copy of the </a:t>
            </a: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“</a:t>
            </a:r>
            <a:r>
              <a:rPr kumimoji="0" lang="en-US" altLang="ja-JP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Functional Groups</a:t>
            </a: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”</a:t>
            </a:r>
            <a:r>
              <a:rPr kumimoji="0" lang="en-US" altLang="ja-JP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 chart on the </a:t>
            </a:r>
            <a:r>
              <a:rPr kumimoji="0" lang="en-US" altLang="ja-JP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counter</a:t>
            </a:r>
            <a:r>
              <a:rPr kumimoji="0" lang="en-US" altLang="ja-JP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.  Use </a:t>
            </a:r>
            <a:r>
              <a:rPr kumimoji="0" lang="en-US" altLang="ja-JP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page 47 </a:t>
            </a:r>
            <a:r>
              <a:rPr kumimoji="0" lang="en-US" altLang="ja-JP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to fill it out.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722313" y="4733925"/>
            <a:ext cx="7772400" cy="1362075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Chapter </a:t>
            </a:r>
            <a:r>
              <a:rPr kumimoji="0" lang="en-US" altLang="en-US" sz="3200" b="1" i="0" u="none" strike="noStrike" kern="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3</a:t>
            </a:r>
            <a:r>
              <a:rPr kumimoji="0" lang="en-US" altLang="en-US" sz="3200" b="1" i="0" u="none" strike="noStrike" kern="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a</a:t>
            </a:r>
            <a:br>
              <a:rPr kumimoji="0" lang="en-US" altLang="en-US" sz="4000" b="1" i="0" u="none" strike="noStrike" kern="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</a:b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Carbon and the Molecular Diversity of Life</a:t>
            </a:r>
            <a:br>
              <a:rPr kumimoji="0" lang="en-US" altLang="en-US" sz="4000" b="1" i="0" u="none" strike="noStrike" kern="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</a:br>
            <a:endParaRPr kumimoji="0" lang="en-US" altLang="en-US" sz="4000" b="1" i="0" u="none" strike="noStrike" kern="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pic>
        <p:nvPicPr>
          <p:cNvPr id="17410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5688" y="517525"/>
            <a:ext cx="4565650" cy="387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You Must Know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Arial" panose="020B0604020202090204" pitchFamily="34" charset="0"/>
              <a:buChar char="•"/>
              <a:defRPr/>
            </a:pPr>
            <a:r>
              <a: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The properties of carbon that make it so important.</a:t>
            </a:r>
            <a:endParaRPr kumimoji="0" lang="en-US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I. Importance of Carbon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457200" indent="-457200">
              <a:buFont typeface="Arial" panose="020B0604020202090204" pitchFamily="34" charset="0"/>
              <a:buChar char="•"/>
            </a:pPr>
            <a:r>
              <a:rPr lang="en-US" altLang="zh-CN" b="1" u="sng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Organic chemistry</a:t>
            </a: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: branch of chemistry that specializes in study of carbon compounds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marL="457200" indent="-457200">
              <a:buFont typeface="Arial" panose="020B0604020202090204" pitchFamily="34" charset="0"/>
              <a:buChar char="•"/>
            </a:pPr>
            <a:r>
              <a:rPr lang="en-US" altLang="zh-CN" b="1" u="sng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Organic compounds</a:t>
            </a: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: contain Carbon (&amp; H)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marL="457200" indent="-457200">
              <a:buFont typeface="Arial" panose="020B0604020202090204" pitchFamily="34" charset="0"/>
              <a:buChar char="•"/>
            </a:pPr>
            <a:r>
              <a:rPr lang="en-US" altLang="zh-CN" b="1">
                <a:solidFill>
                  <a:srgbClr val="FFFF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Major elements of life</a:t>
            </a: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: CHNOPS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marL="457200" indent="-457200">
              <a:buFont typeface="Arial" panose="020B0604020202090204" pitchFamily="34" charset="0"/>
              <a:buChar char="•"/>
            </a:pP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Carbon can form large, complex, and diverse molecules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marL="457200" indent="-457200">
              <a:buNone/>
            </a:pP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 marL="457200" indent="-457200">
              <a:buNone/>
            </a:pP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pic>
        <p:nvPicPr>
          <p:cNvPr id="30722" name="Picture 2" descr="http://www.chem.purdue.edu/Orgdiv/Images/fuchs.gi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0000" y="4473575"/>
            <a:ext cx="3505200" cy="2184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5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5" end="1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56" end="2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II. Diversity of Carbon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5257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It has 4 valence electrons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(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tetravalence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)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AutoNum type="arabicPeriod"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It can form up to 4 covalent bonds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Most frequent bonding partners: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H, O, N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2550" y="2743200"/>
            <a:ext cx="2914650" cy="254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362200"/>
            <a:ext cx="3530600" cy="2647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2" end="1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II. Diversity of Carbon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>
              <a:buFont typeface="Garamond"/>
              <a:buAutoNum type="arabicPeriod" startAt="3"/>
            </a:pPr>
            <a:r>
              <a:rPr lang="en-US" altLang="zh-CN">
                <a:effectLst>
                  <a:outerShdw blurRad="38100" dist="38100" dir="2700000">
                    <a:srgbClr val="000000"/>
                  </a:outerShdw>
                </a:effectLst>
              </a:rPr>
              <a:t>Bonds can be single, double, or triple covalent bonds.</a:t>
            </a: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  <a:p>
            <a:pPr>
              <a:buNone/>
            </a:pPr>
            <a:endParaRPr lang="en-US" altLang="zh-CN">
              <a:effectLst>
                <a:outerShdw blurRad="38100" dist="38100" dir="2700000">
                  <a:srgbClr val="000000"/>
                </a:outerShdw>
              </a:effectLst>
            </a:endParaRPr>
          </a:p>
        </p:txBody>
      </p:sp>
      <p:pic>
        <p:nvPicPr>
          <p:cNvPr id="47106" name="Picture 2" descr="http://chemwiki.ucdavis.edu/@api/deki/files/8564/=image080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2000" y="3200400"/>
            <a:ext cx="7886700" cy="2490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II. Diversity of Carbon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07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Garamond" pitchFamily="18" charset="0"/>
              <a:buAutoNum type="arabicPeriod" startAt="4"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Carbon can form large molecules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  <a:p>
            <a:pPr marL="990600" marR="0" lvl="1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anose="05000000000000000000" pitchFamily="2" charset="2"/>
              <a:buChar char="n"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4 classes of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macromolecules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: carbohydrates, proteins, lipids, nucleic acids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</p:txBody>
      </p:sp>
      <p:pic>
        <p:nvPicPr>
          <p:cNvPr id="22531" name="Picture 3" descr="04_06_FatMolecule-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000" y="3428683"/>
            <a:ext cx="5638800" cy="34813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2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4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MS PGothic" charset="-128"/>
                <a:cs typeface="MS PGothic" charset="-128"/>
              </a:rPr>
              <a:t>II. Diversity of Carbon</a:t>
            </a:r>
            <a:endParaRPr kumimoji="0" lang="en-US" altLang="en-US" sz="4400" b="1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MS PGothic" charset="-128"/>
              <a:cs typeface="MS PGothic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609600" marR="0" lvl="0" indent="-609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Garamond" pitchFamily="18" charset="0"/>
              <a:buAutoNum type="arabicPeriod" startAt="5"/>
              <a:defRPr/>
            </a:pPr>
            <a:r>
              <a:rPr kumimoji="0" lang="en-US" alt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MS PGothic" charset="-128"/>
                <a:cs typeface="MS PGothic" charset="-128"/>
              </a:rPr>
              <a:t>Molecules can be chains, ring-shaped, or branched</a:t>
            </a:r>
            <a:endParaRPr kumimoji="0" lang="en-US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MS PGothic" charset="-128"/>
              <a:cs typeface="MS PGothic" charset="-128"/>
            </a:endParaRPr>
          </a:p>
        </p:txBody>
      </p:sp>
      <p:pic>
        <p:nvPicPr>
          <p:cNvPr id="23555" name="Picture 3" descr="04_05_CarbonSkeletons-L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9200" y="2719388"/>
            <a:ext cx="6953250" cy="3833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0</TotalTime>
  <Words>2263</Words>
  <Application>WPS 演示</Application>
  <PresentationFormat>On-screen Show (4:3)</PresentationFormat>
  <Paragraphs>158</Paragraphs>
  <Slides>16</Slides>
  <Notes>0</Notes>
  <HiddenSlides>1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6" baseType="lpstr">
      <vt:lpstr>Arial</vt:lpstr>
      <vt:lpstr>宋体</vt:lpstr>
      <vt:lpstr>Wingdings</vt:lpstr>
      <vt:lpstr>Garamond</vt:lpstr>
      <vt:lpstr>Thonburi</vt:lpstr>
      <vt:lpstr>MS PGothic</vt:lpstr>
      <vt:lpstr>冬青黑体简体中文</vt:lpstr>
      <vt:lpstr>Garamond</vt:lpstr>
      <vt:lpstr>苹方-简</vt:lpstr>
      <vt:lpstr>MS PGothic</vt:lpstr>
      <vt:lpstr>MS PGothic</vt:lpstr>
      <vt:lpstr>微软雅黑</vt:lpstr>
      <vt:lpstr>汉仪旗黑</vt:lpstr>
      <vt:lpstr>宋体</vt:lpstr>
      <vt:lpstr>Arial Unicode MS</vt:lpstr>
      <vt:lpstr>汉仪书宋二KW</vt:lpstr>
      <vt:lpstr>Calibri</vt:lpstr>
      <vt:lpstr>Helvetica Neue</vt:lpstr>
      <vt:lpstr>Wingdings</vt:lpstr>
      <vt:lpstr>Stream</vt:lpstr>
      <vt:lpstr>Warm-Up (Ch. 2b Review)</vt:lpstr>
      <vt:lpstr>Chapter 3a Warm-Up</vt:lpstr>
      <vt:lpstr>Chapter 3a Carbon and the Molecular Diversity of Life </vt:lpstr>
      <vt:lpstr>You Must Know</vt:lpstr>
      <vt:lpstr>I. Importance of Carbon</vt:lpstr>
      <vt:lpstr>II. Diversity of Carbon</vt:lpstr>
      <vt:lpstr>II. Diversity of Carbon</vt:lpstr>
      <vt:lpstr>II. Diversity of Carbon</vt:lpstr>
      <vt:lpstr>II. Diversity of Carbon</vt:lpstr>
      <vt:lpstr>II. Diversity of Carbon</vt:lpstr>
      <vt:lpstr>PowerPoint 演示文稿</vt:lpstr>
      <vt:lpstr>PowerPoint 演示文稿</vt:lpstr>
      <vt:lpstr>III. Functional Groups</vt:lpstr>
      <vt:lpstr>PowerPoint 演示文稿</vt:lpstr>
      <vt:lpstr>PowerPoint 演示文稿</vt:lpstr>
      <vt:lpstr>Functional Groups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Warm-Up (Ch. 2b Review)</dc:title>
  <dc:creator>Chris Chou</dc:creator>
  <cp:lastModifiedBy>bman *_* Kevin</cp:lastModifiedBy>
  <cp:revision>4</cp:revision>
  <cp:lastPrinted>2025-09-14T10:32:15Z</cp:lastPrinted>
  <dcterms:created xsi:type="dcterms:W3CDTF">2025-09-14T10:32:15Z</dcterms:created>
  <dcterms:modified xsi:type="dcterms:W3CDTF">2025-09-14T10:32:15Z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294B068C61E5D756EF98C668DBC92D09_43</vt:lpwstr>
  </property>
  <property fmtid="{D5CDD505-2E9C-101B-9397-08002B2CF9AE}" pid="3" name="KSOProductBuildVer">
    <vt:lpwstr>2052-12.1.22553.22553</vt:lpwstr>
  </property>
</Properties>
</file>