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79" r:id="rId3"/>
    <p:sldId id="269" r:id="rId4"/>
    <p:sldId id="256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5" r:id="rId13"/>
    <p:sldId id="277" r:id="rId14"/>
    <p:sldId id="267" r:id="rId15"/>
    <p:sldId id="264" r:id="rId16"/>
    <p:sldId id="278" r:id="rId17"/>
    <p:sldId id="268" r:id="rId1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/>
        <a:ea typeface="MS PGothic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/>
        <a:ea typeface="MS PGothic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/>
        <a:ea typeface="MS PGothic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/>
        <a:ea typeface="MS PGothic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/>
        <a:ea typeface="MS PGothic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/>
        <a:ea typeface="MS PGothic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/>
        <a:ea typeface="MS PGothic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/>
        <a:ea typeface="MS PGothic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/>
        <a:ea typeface="MS PGothic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3333"/>
    <p:restoredTop sz="50000"/>
  </p:normalViewPr>
  <p:slideViewPr>
    <p:cSldViewPr showGuides="1">
      <p:cViewPr varScale="1">
        <p:scale>
          <a:sx n="27" d="100"/>
          <a:sy n="27" d="100"/>
        </p:scale>
        <p:origin x="13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aramond" pitchFamily="18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3AC275-4F06-2C49-8E0B-BB616EA27B5C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MS PGothic" charset="-128"/>
                <a:cs typeface="MS PGothic" charset="-128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MS PGothic" charset="-128"/>
              <a:cs typeface="MS PGothic" charset="-128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charset="0"/>
              <a:cs typeface="MS PGothic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charset="0"/>
                <a:cs typeface="MS PGothic" charset="0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charset="0"/>
              <a:cs typeface="MS PGothic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charset="0"/>
                <a:cs typeface="MS PGothic" charset="-128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charset="0"/>
              <a:cs typeface="MS PGothic" charset="-128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charset="0"/>
                <a:cs typeface="MS PGothic" charset="-128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charset="0"/>
              <a:cs typeface="MS PGothic" charset="-128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charset="0"/>
                <a:cs typeface="MS PGothic" charset="-128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charset="0"/>
              <a:cs typeface="MS PGothic" charset="-128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charset="0"/>
                <a:cs typeface="MS PGothic" charset="-128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charset="0"/>
              <a:cs typeface="MS PGothic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aramond" pitchFamily="18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B7188A-6485-5242-AC4F-3D6CE4E14AC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MS PGothic" charset="-128"/>
                <a:cs typeface="MS PGothic" charset="-128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MS PGothic" charset="-128"/>
              <a:cs typeface="MS PGothic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MS PGothic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MS PGothic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MS PGothic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MS PGothic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/>
          <p:nvPr/>
        </p:nvGrpSpPr>
        <p:grpSpPr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1752" name="Group 3"/>
            <p:cNvGrpSpPr/>
            <p:nvPr userDrawn="1"/>
          </p:nvGrpSpPr>
          <p:grpSpPr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" name="Freeform 4"/>
              <p:cNvSpPr/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" name="Freeform 5"/>
              <p:cNvSpPr/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2" name="Freeform 6"/>
              <p:cNvSpPr/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758" name="Freeform 7"/>
              <p:cNvSpPr/>
              <p:nvPr/>
            </p:nvSpPr>
            <p:spPr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" name="Freeform 8"/>
              <p:cNvSpPr/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8" name="Freeform 9"/>
            <p:cNvSpPr/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endParaRPr>
            </a:p>
          </p:txBody>
        </p:sp>
        <p:sp>
          <p:nvSpPr>
            <p:cNvPr id="31754" name="Freeform 10"/>
            <p:cNvSpPr/>
            <p:nvPr/>
          </p:nvSpPr>
          <p:spPr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37"/>
                </a:cxn>
                <a:cxn ang="0">
                  <a:pos x="5812" y="1437"/>
                </a:cxn>
                <a:cxn ang="0">
                  <a:pos x="5812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4097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097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157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2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54750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063B48-8410-ED42-83A8-81D8FB6C6E3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MS PGothic" charset="-128"/>
                <a:cs typeface="MS PGothic" charset="-128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MS PGothic" charset="-128"/>
              <a:cs typeface="MS PGothic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1E8C6C-018B-D142-BCAC-C37466A4CD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MS PGothic" charset="-128"/>
                <a:cs typeface="MS PGothic" charset="-128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MS PGothic" charset="-128"/>
              <a:cs typeface="MS PGothic" charset="-128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1E8C6C-018B-D142-BCAC-C37466A4CD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MS PGothic" charset="-128"/>
                <a:cs typeface="MS PGothic" charset="-128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MS PGothic" charset="-128"/>
              <a:cs typeface="MS PGothic" charset="-128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1E8C6C-018B-D142-BCAC-C37466A4CD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MS PGothic" charset="-128"/>
                <a:cs typeface="MS PGothic" charset="-128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MS PGothic" charset="-128"/>
              <a:cs typeface="MS PGothic" charset="-128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1E8C6C-018B-D142-BCAC-C37466A4CD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MS PGothic" charset="-128"/>
                <a:cs typeface="MS PGothic" charset="-128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MS PGothic" charset="-128"/>
              <a:cs typeface="MS PGothic" charset="-128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1E8C6C-018B-D142-BCAC-C37466A4CD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MS PGothic" charset="-128"/>
                <a:cs typeface="MS PGothic" charset="-128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MS PGothic" charset="-128"/>
              <a:cs typeface="MS PGothic" charset="-128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1E8C6C-018B-D142-BCAC-C37466A4CD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MS PGothic" charset="-128"/>
                <a:cs typeface="MS PGothic" charset="-128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MS PGothic" charset="-128"/>
              <a:cs typeface="MS PGothic" charset="-128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1E8C6C-018B-D142-BCAC-C37466A4CD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MS PGothic" charset="-128"/>
                <a:cs typeface="MS PGothic" charset="-128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MS PGothic" charset="-128"/>
              <a:cs typeface="MS PGothic" charset="-128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1E8C6C-018B-D142-BCAC-C37466A4CD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MS PGothic" charset="-128"/>
                <a:cs typeface="MS PGothic" charset="-128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MS PGothic" charset="-128"/>
              <a:cs typeface="MS PGothic" charset="-128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1E8C6C-018B-D142-BCAC-C37466A4CD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MS PGothic" charset="-128"/>
                <a:cs typeface="MS PGothic" charset="-128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MS PGothic" charset="-128"/>
              <a:cs typeface="MS PGothic" charset="-128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1E8C6C-018B-D142-BCAC-C37466A4CD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MS PGothic" charset="-128"/>
                <a:cs typeface="MS PGothic" charset="-128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MS PGothic" charset="-128"/>
              <a:cs typeface="MS PGothic" charset="-128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MS PGothic" charset="0"/>
              <a:cs typeface="MS PGothic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1E8C6C-018B-D142-BCAC-C37466A4CD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MS PGothic" charset="-128"/>
                <a:cs typeface="MS PGothic" charset="-128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MS PGothic" charset="-128"/>
              <a:cs typeface="MS PGothic" charset="-128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993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9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1E8C6C-018B-D142-BCAC-C37466A4CD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MS PGothic" charset="-128"/>
                <a:cs typeface="MS PGothic" charset="-128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MS PGothic" charset="-128"/>
              <a:cs typeface="MS PGothic" charset="-128"/>
            </a:endParaRPr>
          </a:p>
        </p:txBody>
      </p:sp>
      <p:grpSp>
        <p:nvGrpSpPr>
          <p:cNvPr id="1028" name="Group 4"/>
          <p:cNvGrpSpPr/>
          <p:nvPr/>
        </p:nvGrpSpPr>
        <p:grpSpPr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/>
            <p:nvPr userDrawn="1"/>
          </p:nvGrpSpPr>
          <p:grpSpPr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9942" name="Freeform 6"/>
              <p:cNvSpPr/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9943" name="Freeform 7"/>
              <p:cNvSpPr/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9944" name="Freeform 8"/>
              <p:cNvSpPr/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38" name="Freeform 9"/>
              <p:cNvSpPr/>
              <p:nvPr/>
            </p:nvSpPr>
            <p:spPr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9946" name="Freeform 10"/>
              <p:cNvSpPr/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9947" name="Freeform 11"/>
            <p:cNvSpPr/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endParaRPr>
            </a:p>
          </p:txBody>
        </p:sp>
        <p:sp>
          <p:nvSpPr>
            <p:cNvPr id="1034" name="Freeform 12"/>
            <p:cNvSpPr/>
            <p:nvPr/>
          </p:nvSpPr>
          <p:spPr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37"/>
                </a:cxn>
                <a:cxn ang="0">
                  <a:pos x="5812" y="1437"/>
                </a:cxn>
                <a:cxn ang="0">
                  <a:pos x="5812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3994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99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>
                <a:latin typeface="Arial" panose="020B0604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399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609600" indent="-609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AutoNum type="arabicPeriod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charset="0"/>
          <a:cs typeface="MS PGothic" charset="0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charset="0"/>
          <a:cs typeface="MS PGothic" charset="-128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charset="0"/>
          <a:cs typeface="MS PGothic" charset="-128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charset="0"/>
          <a:cs typeface="MS PGothic" charset="-128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charset="0"/>
          <a:cs typeface="MS PGothic" charset="-128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38125"/>
            <a:ext cx="822960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MS PGothic" charset="-128"/>
                <a:cs typeface="MS PGothic" charset="-128"/>
              </a:rPr>
              <a:t>Warm-Up (Ch. </a:t>
            </a:r>
            <a:r>
              <a:rPr kumimoji="0" lang="en-US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MS PGothic" charset="-128"/>
                <a:cs typeface="MS PGothic" charset="-128"/>
              </a:rPr>
              <a:t>2b 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MS PGothic" charset="-128"/>
                <a:cs typeface="MS PGothic" charset="-128"/>
              </a:rPr>
              <a:t>Review)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MS PGothic" charset="-128"/>
              <a:cs typeface="MS PGothic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AutoNum type="arabicPeriod"/>
              <a:defRPr/>
            </a:pPr>
            <a:r>
              <a:rPr kumimoji="0" lang="en-US" altLang="en-US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</a:rPr>
              <a:t>Which of the following is a hydrophobic material: paper, table salt, wax, sugar, or pasta?</a:t>
            </a:r>
            <a:endParaRPr kumimoji="0" lang="en-US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MS PGothic" charset="-128"/>
              <a:cs typeface="MS PGothic" charset="-128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AutoNum type="arabicPeriod"/>
              <a:defRPr/>
            </a:pPr>
            <a:r>
              <a:rPr kumimoji="0" lang="en-US" altLang="en-US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</a:rPr>
              <a:t>What kind of bonds are broken when water vaporizes?</a:t>
            </a:r>
            <a:endParaRPr kumimoji="0" lang="en-US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MS PGothic" charset="-128"/>
              <a:cs typeface="MS PGothic" charset="-128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AutoNum type="arabicPeriod"/>
              <a:defRPr/>
            </a:pPr>
            <a:r>
              <a:rPr kumimoji="0" lang="en-US" altLang="en-US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</a:rPr>
              <a:t>If the pH of a lake is 4.0, what is the hydrogen ion [H+] concentration of the lake? What is the hydroxide [OH-] concentration?</a:t>
            </a:r>
            <a:endParaRPr kumimoji="0" lang="en-US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MS PGothic" charset="-128"/>
              <a:cs typeface="MS PGothic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MS PGothic" charset="-128"/>
                <a:cs typeface="MS PGothic" charset="-128"/>
              </a:rPr>
              <a:t>II. Diversity of Carbon</a:t>
            </a:r>
            <a:endParaRPr kumimoji="0" lang="en-US" altLang="en-US" sz="44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MS PGothic" charset="-128"/>
              <a:cs typeface="MS PGothic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49831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Garamond" pitchFamily="18" charset="0"/>
              <a:buAutoNum type="arabicPeriod" startAt="6"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</a:rPr>
              <a:t>Forms </a:t>
            </a:r>
            <a:r>
              <a:rPr kumimoji="0" lang="en-US" alt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</a:rPr>
              <a:t>isomers</a:t>
            </a:r>
            <a:endParaRPr kumimoji="0" lang="en-US" altLang="en-US" sz="3200" b="1" i="0" u="sng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MS PGothic" charset="-128"/>
              <a:cs typeface="MS PGothic" charset="-128"/>
            </a:endParaRPr>
          </a:p>
          <a:p>
            <a:pPr marL="990600" marR="0" lvl="1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</a:rPr>
              <a:t>Molecules have same molecular formula, but differ in atom arrangement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MS PGothic" charset="-128"/>
              <a:cs typeface="MS PGothic" charset="-128"/>
            </a:endParaRPr>
          </a:p>
          <a:p>
            <a:pPr marL="990600" marR="0" lvl="1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/>
            </a:pPr>
            <a:r>
              <a:rPr kumimoji="0" lang="en-US" alt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</a:rPr>
              <a:t>different structures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  <a:sym typeface="Wingdings" panose="05000000000000000000" pitchFamily="2" charset="2"/>
              </a:rPr>
              <a:t> </a:t>
            </a:r>
            <a:r>
              <a:rPr kumimoji="0" lang="en-US" alt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  <a:sym typeface="Wingdings" panose="05000000000000000000" pitchFamily="2" charset="2"/>
              </a:rPr>
              <a:t>different properties/functions</a:t>
            </a:r>
            <a:endParaRPr kumimoji="0" lang="en-US" altLang="en-US" sz="2800" b="0" i="0" u="sng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MS PGothic" charset="-128"/>
              <a:cs typeface="MS PGothic" charset="-128"/>
              <a:sym typeface="Wingdings" panose="05000000000000000000" pitchFamily="2" charset="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3657600"/>
          <a:ext cx="91440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Structural Isomer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Cis</a:t>
                      </a:r>
                      <a:r>
                        <a:rPr lang="en-US" sz="2800" dirty="0" smtClean="0"/>
                        <a:t>-Trans Isomer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Enantiomers</a:t>
                      </a:r>
                      <a:endParaRPr lang="en-US" sz="2800" dirty="0"/>
                    </a:p>
                  </a:txBody>
                  <a:tcPr anchor="ctr"/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Varies in covalent arrangement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Differ in spatial arrangement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Mirror images of molecules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4593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0" y="5719445"/>
            <a:ext cx="3030538" cy="1138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94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5891213"/>
            <a:ext cx="2951163" cy="1119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95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975" y="5667058"/>
            <a:ext cx="2968625" cy="1395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4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84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153400" cy="35052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</a:rPr>
              <a:t>Drug manufacturing: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MS PGothic" charset="-128"/>
              <a:cs typeface="MS PGothic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</a:rPr>
              <a:t>Thalidomide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</a:rPr>
              <a:t> =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MS PGothic" charset="-128"/>
              <a:cs typeface="MS PGothic" charset="-128"/>
            </a:endParaRPr>
          </a:p>
          <a:p>
            <a:pPr marL="990600" marR="0" lvl="1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/>
            </a:pPr>
            <a:r>
              <a:rPr kumimoji="0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</a:rPr>
              <a:t>“</a:t>
            </a:r>
            <a:r>
              <a:rPr kumimoji="0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</a:rPr>
              <a:t>good</a:t>
            </a:r>
            <a:r>
              <a:rPr kumimoji="0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</a:rPr>
              <a:t>”</a:t>
            </a:r>
            <a:r>
              <a:rPr kumimoji="0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</a:rPr>
              <a:t> enantiomer </a:t>
            </a:r>
            <a:r>
              <a:rPr kumimoji="0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  <a:sym typeface="Wingdings" panose="05000000000000000000" pitchFamily="2" charset="2"/>
              </a:rPr>
              <a:t> reduce morning sickness</a:t>
            </a:r>
            <a:endParaRPr kumimoji="0" lang="en-US" altLang="ja-JP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MS PGothic" charset="-128"/>
              <a:cs typeface="MS PGothic" charset="-128"/>
              <a:sym typeface="Wingdings" panose="05000000000000000000" pitchFamily="2" charset="2"/>
            </a:endParaRPr>
          </a:p>
          <a:p>
            <a:pPr marL="990600" marR="0" lvl="1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/>
            </a:pPr>
            <a:r>
              <a:rPr kumimoji="0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  <a:sym typeface="Wingdings" panose="05000000000000000000" pitchFamily="2" charset="2"/>
              </a:rPr>
              <a:t>“</a:t>
            </a:r>
            <a:r>
              <a:rPr kumimoji="0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  <a:sym typeface="Wingdings" panose="05000000000000000000" pitchFamily="2" charset="2"/>
              </a:rPr>
              <a:t>bad</a:t>
            </a:r>
            <a:r>
              <a:rPr kumimoji="0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  <a:sym typeface="Wingdings" panose="05000000000000000000" pitchFamily="2" charset="2"/>
              </a:rPr>
              <a:t>”</a:t>
            </a:r>
            <a:r>
              <a:rPr kumimoji="0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  <a:sym typeface="Wingdings" panose="05000000000000000000" pitchFamily="2" charset="2"/>
              </a:rPr>
              <a:t> enantiomer  cause birth defects</a:t>
            </a:r>
            <a:endParaRPr kumimoji="0" lang="en-US" altLang="ja-JP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MS PGothic" charset="-128"/>
              <a:cs typeface="MS PGothic" charset="-128"/>
              <a:sym typeface="Wingdings" panose="05000000000000000000" pitchFamily="2" charset="2"/>
            </a:endParaRPr>
          </a:p>
          <a:p>
            <a:pPr marL="990600" marR="0" lvl="1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/>
            </a:pPr>
            <a:r>
              <a:rPr kumimoji="0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  <a:sym typeface="Wingdings" panose="05000000000000000000" pitchFamily="2" charset="2"/>
              </a:rPr>
              <a:t>“</a:t>
            </a:r>
            <a:r>
              <a:rPr kumimoji="0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  <a:sym typeface="Wingdings" panose="05000000000000000000" pitchFamily="2" charset="2"/>
              </a:rPr>
              <a:t>good</a:t>
            </a:r>
            <a:r>
              <a:rPr kumimoji="0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  <a:sym typeface="Wingdings" panose="05000000000000000000" pitchFamily="2" charset="2"/>
              </a:rPr>
              <a:t>”</a:t>
            </a:r>
            <a:r>
              <a:rPr kumimoji="0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  <a:sym typeface="Wingdings" panose="05000000000000000000" pitchFamily="2" charset="2"/>
              </a:rPr>
              <a:t> converts to </a:t>
            </a:r>
            <a:r>
              <a:rPr kumimoji="0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  <a:sym typeface="Wingdings" panose="05000000000000000000" pitchFamily="2" charset="2"/>
              </a:rPr>
              <a:t>“</a:t>
            </a:r>
            <a:r>
              <a:rPr kumimoji="0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  <a:sym typeface="Wingdings" panose="05000000000000000000" pitchFamily="2" charset="2"/>
              </a:rPr>
              <a:t>bad</a:t>
            </a:r>
            <a:r>
              <a:rPr kumimoji="0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  <a:sym typeface="Wingdings" panose="05000000000000000000" pitchFamily="2" charset="2"/>
              </a:rPr>
              <a:t>”</a:t>
            </a:r>
            <a:r>
              <a:rPr kumimoji="0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  <a:sym typeface="Wingdings" panose="05000000000000000000" pitchFamily="2" charset="2"/>
              </a:rPr>
              <a:t> in </a:t>
            </a: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  <a:sym typeface="Wingdings" panose="05000000000000000000" pitchFamily="2" charset="2"/>
              </a:rPr>
              <a:t>patient’s </a:t>
            </a:r>
            <a:r>
              <a:rPr kumimoji="0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  <a:sym typeface="Wingdings" panose="05000000000000000000" pitchFamily="2" charset="2"/>
              </a:rPr>
              <a:t>body</a:t>
            </a:r>
            <a:endParaRPr kumimoji="0" lang="en-US" altLang="ja-JP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MS PGothic" charset="-128"/>
              <a:cs typeface="MS PGothic" charset="-128"/>
              <a:sym typeface="Wingdings" panose="05000000000000000000" pitchFamily="2" charset="2"/>
            </a:endParaRPr>
          </a:p>
          <a:p>
            <a:pPr marL="990600" marR="0" lvl="1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  <a:sym typeface="Wingdings" panose="05000000000000000000" pitchFamily="2" charset="2"/>
              </a:rPr>
              <a:t>Now used to treat cancers, leprosy, HIV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MS PGothic" charset="-128"/>
              <a:cs typeface="MS PGothic" charset="-128"/>
            </a:endParaRPr>
          </a:p>
        </p:txBody>
      </p:sp>
      <p:pic>
        <p:nvPicPr>
          <p:cNvPr id="9219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86200" y="1599883"/>
            <a:ext cx="192405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3375025" cy="306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717675"/>
            <a:ext cx="2209800" cy="2946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4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8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17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60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TextBox 3"/>
          <p:cNvSpPr txBox="1"/>
          <p:nvPr/>
        </p:nvSpPr>
        <p:spPr>
          <a:xfrm>
            <a:off x="381000" y="381000"/>
            <a:ext cx="8458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en-US" sz="2800">
                <a:latin typeface="Garamond"/>
              </a:rPr>
              <a:t>Fig. 4.8 The pharmacological importance of enantiomers</a:t>
            </a:r>
            <a:endParaRPr lang="en-US" altLang="en-US" sz="2800">
              <a:latin typeface="Garamond"/>
            </a:endParaRPr>
          </a:p>
        </p:txBody>
      </p:sp>
      <p:pic>
        <p:nvPicPr>
          <p:cNvPr id="26626" name="Picture 4" descr="04_08PharmaEnantiomers-L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219200"/>
            <a:ext cx="8677275" cy="5049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MS PGothic" charset="-128"/>
                <a:cs typeface="MS PGothic" charset="-128"/>
              </a:rPr>
              <a:t>III. Functional Groups</a:t>
            </a:r>
            <a:endParaRPr kumimoji="0" lang="en-US" altLang="en-US" sz="44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MS PGothic" charset="-128"/>
              <a:cs typeface="MS PGothic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56260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buFont typeface="Arial" panose="020B0604020202090204" pitchFamily="34" charset="0"/>
              <a:buChar char="•"/>
            </a:pPr>
            <a:r>
              <a:rPr lang="en-US" altLang="zh-CN">
                <a:effectLst>
                  <a:outerShdw blurRad="38100" dist="38100" dir="2700000">
                    <a:srgbClr val="000000"/>
                  </a:outerShdw>
                </a:effectLst>
              </a:rPr>
              <a:t>Behavior of organic molecules depends on functional groups</a:t>
            </a:r>
            <a:endParaRPr lang="en-US" altLang="zh-CN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>
              <a:buFont typeface="Arial" panose="020B0604020202090204" pitchFamily="34" charset="0"/>
              <a:buChar char="•"/>
            </a:pPr>
            <a:r>
              <a:rPr lang="en-US" altLang="zh-CN">
                <a:effectLst>
                  <a:outerShdw blurRad="38100" dist="38100" dir="2700000">
                    <a:srgbClr val="000000"/>
                  </a:outerShdw>
                </a:effectLst>
              </a:rPr>
              <a:t>Most common functional groups:</a:t>
            </a:r>
            <a:endParaRPr lang="en-US" altLang="zh-CN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r>
              <a:rPr lang="en-US" altLang="zh-CN">
                <a:effectLst>
                  <a:outerShdw blurRad="38100" dist="38100" dir="2700000">
                    <a:srgbClr val="000000"/>
                  </a:outerShdw>
                </a:effectLst>
              </a:rPr>
              <a:t>Hydroxyl</a:t>
            </a:r>
            <a:endParaRPr lang="en-US" altLang="zh-CN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r>
              <a:rPr lang="en-US" altLang="zh-CN">
                <a:effectLst>
                  <a:outerShdw blurRad="38100" dist="38100" dir="2700000">
                    <a:srgbClr val="000000"/>
                  </a:outerShdw>
                </a:effectLst>
              </a:rPr>
              <a:t>Carbonyl</a:t>
            </a:r>
            <a:endParaRPr lang="en-US" altLang="zh-CN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r>
              <a:rPr lang="en-US" altLang="zh-CN">
                <a:effectLst>
                  <a:outerShdw blurRad="38100" dist="38100" dir="2700000">
                    <a:srgbClr val="000000"/>
                  </a:outerShdw>
                </a:effectLst>
              </a:rPr>
              <a:t>Carboxyl</a:t>
            </a:r>
            <a:endParaRPr lang="en-US" altLang="zh-CN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r>
              <a:rPr lang="en-US" altLang="zh-CN">
                <a:effectLst>
                  <a:outerShdw blurRad="38100" dist="38100" dir="2700000">
                    <a:srgbClr val="000000"/>
                  </a:outerShdw>
                </a:effectLst>
              </a:rPr>
              <a:t>Amino</a:t>
            </a:r>
            <a:endParaRPr lang="en-US" altLang="zh-CN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r>
              <a:rPr lang="en-US" altLang="zh-CN">
                <a:effectLst>
                  <a:outerShdw blurRad="38100" dist="38100" dir="2700000">
                    <a:srgbClr val="000000"/>
                  </a:outerShdw>
                </a:effectLst>
              </a:rPr>
              <a:t>Sulfhydryl</a:t>
            </a:r>
            <a:endParaRPr lang="en-US" altLang="zh-CN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r>
              <a:rPr lang="en-US" altLang="zh-CN">
                <a:effectLst>
                  <a:outerShdw blurRad="38100" dist="38100" dir="2700000">
                    <a:srgbClr val="000000"/>
                  </a:outerShdw>
                </a:effectLst>
              </a:rPr>
              <a:t>Phosphate</a:t>
            </a:r>
            <a:endParaRPr lang="en-US" altLang="zh-CN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r>
              <a:rPr lang="en-US" altLang="zh-CN">
                <a:effectLst>
                  <a:outerShdw blurRad="38100" dist="38100" dir="2700000">
                    <a:srgbClr val="000000"/>
                  </a:outerShdw>
                </a:effectLst>
              </a:rPr>
              <a:t>Methyl</a:t>
            </a:r>
            <a:endParaRPr lang="en-US" altLang="zh-CN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endParaRPr lang="en-US" altLang="zh-CN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9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0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charRg st="90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charRg st="90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9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charRg st="99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charRg st="99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08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charRg st="108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charRg st="108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17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charRg st="117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charRg st="117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23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charRg st="123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charRg st="123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34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charRg st="134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charRg st="134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44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charRg st="144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charRg st="144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3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100" y="304800"/>
            <a:ext cx="8547100" cy="6248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7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100" y="1041400"/>
            <a:ext cx="8547100" cy="47672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92163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MS PGothic" charset="-128"/>
                <a:cs typeface="MS PGothic" charset="-128"/>
              </a:rPr>
              <a:t>Functional Groups</a:t>
            </a:r>
            <a:endParaRPr kumimoji="0" lang="en-US" altLang="en-US" sz="44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MS PGothic" charset="-128"/>
              <a:cs typeface="MS PGothic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143000"/>
          <a:ext cx="9144001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2667"/>
                <a:gridCol w="2370667"/>
                <a:gridCol w="2794000"/>
                <a:gridCol w="2116667"/>
              </a:tblGrid>
              <a:tr h="6838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Functional Group</a:t>
                      </a:r>
                      <a:endParaRPr lang="en-US" sz="1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Molecular Formula</a:t>
                      </a:r>
                      <a:endParaRPr lang="en-US" sz="1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Names &amp; Characteristics</a:t>
                      </a:r>
                      <a:endParaRPr lang="en-US" sz="1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Draw an Example</a:t>
                      </a:r>
                      <a:endParaRPr lang="en-US" sz="1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</a:tr>
              <a:tr h="6838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Hydroxyl</a:t>
                      </a:r>
                      <a:endParaRPr lang="en-US" sz="1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-OH</a:t>
                      </a:r>
                      <a:endParaRPr lang="en-US" sz="1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Alcohols</a:t>
                      </a:r>
                      <a:endParaRPr lang="en-US" sz="1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Ethanol</a:t>
                      </a:r>
                      <a:endParaRPr lang="en-US" sz="1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</a:tr>
              <a:tr h="6838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Carbonyl</a:t>
                      </a:r>
                      <a:endParaRPr lang="en-US" sz="1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&gt;CO</a:t>
                      </a:r>
                      <a:endParaRPr lang="en-US" sz="1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Ketones</a:t>
                      </a:r>
                      <a:r>
                        <a:rPr lang="en-US" sz="1800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 (inside skeleton)</a:t>
                      </a:r>
                      <a:endParaRPr lang="en-US" sz="1800" dirty="0" smtClean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  <a:p>
                      <a:pPr algn="ctr"/>
                      <a:r>
                        <a:rPr lang="en-US" sz="1800" dirty="0" err="1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Aldehydes</a:t>
                      </a:r>
                      <a:r>
                        <a:rPr lang="en-US" sz="1800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 (at end)</a:t>
                      </a:r>
                      <a:endParaRPr lang="en-US" sz="1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Acetone</a:t>
                      </a:r>
                      <a:endParaRPr lang="en-US" sz="1800" dirty="0" smtClean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  <a:p>
                      <a:pPr algn="ctr"/>
                      <a:r>
                        <a:rPr lang="en-US" sz="1800" dirty="0" err="1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Propanol</a:t>
                      </a:r>
                      <a:endParaRPr lang="en-US" sz="1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</a:tr>
              <a:tr h="895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Carboxyl</a:t>
                      </a:r>
                      <a:endParaRPr lang="en-US" sz="1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-COOH</a:t>
                      </a:r>
                      <a:endParaRPr lang="en-US" sz="1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Carboxylic acids (organic acids)</a:t>
                      </a:r>
                      <a:endParaRPr lang="en-US" sz="1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Acetic acid</a:t>
                      </a:r>
                      <a:endParaRPr lang="en-US" sz="1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</a:tr>
              <a:tr h="7164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Amino</a:t>
                      </a:r>
                      <a:endParaRPr lang="en-US" sz="1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-NH</a:t>
                      </a:r>
                      <a:r>
                        <a:rPr lang="en-US" sz="1800" baseline="-25000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2</a:t>
                      </a:r>
                      <a:endParaRPr lang="en-US" sz="1800" baseline="-250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Amines</a:t>
                      </a:r>
                      <a:endParaRPr lang="en-US" sz="1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Glycine</a:t>
                      </a:r>
                      <a:endParaRPr lang="en-US" sz="1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</a:tr>
              <a:tr h="65128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Sulfhydryl</a:t>
                      </a:r>
                      <a:endParaRPr lang="en-US" sz="1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-SH</a:t>
                      </a:r>
                      <a:endParaRPr lang="en-US" sz="1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Thiols</a:t>
                      </a:r>
                      <a:endParaRPr lang="en-US" sz="1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Ethanethiol</a:t>
                      </a:r>
                      <a:endParaRPr lang="en-US" sz="1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</a:tr>
              <a:tr h="70012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Phosphate</a:t>
                      </a:r>
                      <a:endParaRPr lang="en-US" sz="1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-OPO</a:t>
                      </a:r>
                      <a:r>
                        <a:rPr lang="en-US" sz="1800" baseline="-25000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3</a:t>
                      </a:r>
                      <a:r>
                        <a:rPr lang="en-US" sz="1800" baseline="30000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2- </a:t>
                      </a:r>
                      <a:r>
                        <a:rPr lang="en-US" sz="1800" baseline="0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/ -OPO</a:t>
                      </a:r>
                      <a:r>
                        <a:rPr lang="en-US" sz="1800" baseline="-25000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3</a:t>
                      </a:r>
                      <a:r>
                        <a:rPr lang="en-US" sz="1800" baseline="0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H</a:t>
                      </a:r>
                      <a:r>
                        <a:rPr lang="en-US" sz="1800" baseline="-25000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2</a:t>
                      </a:r>
                      <a:endParaRPr lang="en-US" sz="1800" baseline="-250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Organic phosphates</a:t>
                      </a:r>
                      <a:endParaRPr lang="en-US" sz="1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Glycerol</a:t>
                      </a:r>
                      <a:r>
                        <a:rPr lang="en-US" sz="1800" baseline="0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 phosphate</a:t>
                      </a:r>
                      <a:endParaRPr lang="en-US" sz="1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</a:tr>
              <a:tr h="70012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Methyl</a:t>
                      </a:r>
                      <a:endParaRPr lang="en-US" sz="1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-CH</a:t>
                      </a:r>
                      <a:r>
                        <a:rPr lang="en-US" sz="1800" baseline="-25000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3</a:t>
                      </a:r>
                      <a:endParaRPr lang="en-US" sz="1800" baseline="-250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Methylated</a:t>
                      </a:r>
                      <a:r>
                        <a:rPr lang="en-US" sz="1800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 compounds</a:t>
                      </a:r>
                      <a:endParaRPr lang="en-US" sz="1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5-methyl </a:t>
                      </a:r>
                      <a:r>
                        <a:rPr lang="en-US" sz="1800" dirty="0" err="1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cytidine</a:t>
                      </a:r>
                      <a:endParaRPr lang="en-US" sz="18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MS PGothic" charset="-128"/>
                <a:cs typeface="MS PGothic" charset="-128"/>
              </a:rPr>
              <a:t>Chapter </a:t>
            </a:r>
            <a:r>
              <a:rPr kumimoji="0" lang="en-US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MS PGothic" charset="-128"/>
                <a:cs typeface="MS PGothic" charset="-128"/>
              </a:rPr>
              <a:t>3a 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MS PGothic" charset="-128"/>
                <a:cs typeface="MS PGothic" charset="-128"/>
              </a:rPr>
              <a:t>Warm-Up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MS PGothic" charset="-128"/>
              <a:cs typeface="MS PGothic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</a:rPr>
              <a:t>Pick up a copy of the </a:t>
            </a:r>
            <a:r>
              <a: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</a:rPr>
              <a:t>“</a:t>
            </a:r>
            <a:r>
              <a:rPr kumimoji="0" lang="en-US" altLang="ja-JP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</a:rPr>
              <a:t>Functional Groups</a:t>
            </a:r>
            <a:r>
              <a: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</a:rPr>
              <a:t>”</a:t>
            </a:r>
            <a:r>
              <a:rPr kumimoji="0" lang="en-US" altLang="ja-JP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</a:rPr>
              <a:t> chart on the </a:t>
            </a: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</a:rPr>
              <a:t>counter</a:t>
            </a:r>
            <a:r>
              <a:rPr kumimoji="0" lang="en-US" altLang="ja-JP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</a:rPr>
              <a:t>.  Use </a:t>
            </a: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</a:rPr>
              <a:t>page 47 </a:t>
            </a:r>
            <a:r>
              <a:rPr kumimoji="0" lang="en-US" altLang="ja-JP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</a:rPr>
              <a:t>to fill it out.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MS PGothic" charset="-128"/>
              <a:cs typeface="MS PGothic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MS PGothic" charset="-128"/>
                <a:cs typeface="MS PGothic" charset="-128"/>
              </a:rPr>
              <a:t>Chapter </a:t>
            </a:r>
            <a:r>
              <a:rPr kumimoji="0" lang="en-US" alt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MS PGothic" charset="-128"/>
                <a:cs typeface="MS PGothic" charset="-128"/>
              </a:rPr>
              <a:t>3</a:t>
            </a:r>
            <a:r>
              <a:rPr kumimoji="0" lang="en-US" altLang="en-US" sz="3200" b="1" i="0" u="none" strike="noStrike" kern="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MS PGothic" charset="-128"/>
                <a:cs typeface="MS PGothic" charset="-128"/>
              </a:rPr>
              <a:t>a</a:t>
            </a:r>
            <a:br>
              <a:rPr kumimoji="0" lang="en-US" altLang="en-US" sz="4000" b="1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MS PGothic" charset="-128"/>
                <a:cs typeface="MS PGothic" charset="-128"/>
              </a:rPr>
            </a:b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</a:rPr>
              <a:t>Carbon and the Molecular Diversity of Life</a:t>
            </a:r>
            <a:br>
              <a:rPr kumimoji="0" lang="en-US" altLang="en-US" sz="4000" b="1" i="0" u="none" strike="noStrike" kern="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MS PGothic" charset="-128"/>
                <a:cs typeface="MS PGothic" charset="-128"/>
              </a:rPr>
            </a:br>
            <a:endParaRPr kumimoji="0" lang="en-US" altLang="en-US" sz="4000" b="1" i="0" u="none" strike="noStrike" kern="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MS PGothic" charset="-128"/>
              <a:cs typeface="MS PGothic" charset="-128"/>
            </a:endParaRPr>
          </a:p>
        </p:txBody>
      </p:sp>
      <p:pic>
        <p:nvPicPr>
          <p:cNvPr id="17410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5688" y="517525"/>
            <a:ext cx="4565650" cy="387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MS PGothic" charset="-128"/>
                <a:cs typeface="MS PGothic" charset="-128"/>
              </a:rPr>
              <a:t>You Must Know</a:t>
            </a:r>
            <a:endParaRPr kumimoji="0" lang="en-US" altLang="en-US" sz="44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MS PGothic" charset="-128"/>
              <a:cs typeface="MS PGothic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Arial" panose="020B0604020202090204" pitchFamily="34" charset="0"/>
              <a:buChar char="•"/>
              <a:defRPr/>
            </a:pPr>
            <a:r>
              <a:rPr kumimoji="0" lang="en-US" altLang="en-US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</a:rPr>
              <a:t>The properties of carbon that make it so important.</a:t>
            </a:r>
            <a:endParaRPr kumimoji="0" lang="en-US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MS PGothic" charset="-128"/>
              <a:cs typeface="MS PGothic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MS PGothic" charset="-128"/>
                <a:cs typeface="MS PGothic" charset="-128"/>
              </a:rPr>
              <a:t>I. Importance of Carbon</a:t>
            </a:r>
            <a:endParaRPr kumimoji="0" lang="en-US" altLang="en-US" sz="44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MS PGothic" charset="-128"/>
              <a:cs typeface="MS PGothic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457200" indent="-457200">
              <a:buFont typeface="Arial" panose="020B0604020202090204" pitchFamily="34" charset="0"/>
              <a:buChar char="•"/>
            </a:pPr>
            <a:r>
              <a:rPr lang="en-US" altLang="zh-CN" b="1" u="sng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Organic chemistry</a:t>
            </a:r>
            <a:r>
              <a:rPr lang="en-US" altLang="zh-CN">
                <a:effectLst>
                  <a:outerShdw blurRad="38100" dist="38100" dir="2700000">
                    <a:srgbClr val="000000"/>
                  </a:outerShdw>
                </a:effectLst>
              </a:rPr>
              <a:t>: branch of chemistry that specializes in study of carbon compounds</a:t>
            </a:r>
            <a:endParaRPr lang="en-US" altLang="zh-CN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en-US" altLang="zh-CN" b="1" u="sng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Organic compounds</a:t>
            </a:r>
            <a:r>
              <a:rPr lang="en-US" altLang="zh-CN">
                <a:effectLst>
                  <a:outerShdw blurRad="38100" dist="38100" dir="2700000">
                    <a:srgbClr val="000000"/>
                  </a:outerShdw>
                </a:effectLst>
              </a:rPr>
              <a:t>: contain Carbon (&amp; H)</a:t>
            </a:r>
            <a:endParaRPr lang="en-US" altLang="zh-CN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en-US" altLang="zh-CN" b="1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Major elements of life</a:t>
            </a:r>
            <a:r>
              <a:rPr lang="en-US" altLang="zh-CN">
                <a:effectLst>
                  <a:outerShdw blurRad="38100" dist="38100" dir="2700000">
                    <a:srgbClr val="000000"/>
                  </a:outerShdw>
                </a:effectLst>
              </a:rPr>
              <a:t>: CHNOPS</a:t>
            </a:r>
            <a:endParaRPr lang="en-US" altLang="zh-CN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en-US" altLang="zh-CN">
                <a:effectLst>
                  <a:outerShdw blurRad="38100" dist="38100" dir="2700000">
                    <a:srgbClr val="000000"/>
                  </a:outerShdw>
                </a:effectLst>
              </a:rPr>
              <a:t>Carbon can form large, complex, and diverse molecules</a:t>
            </a:r>
            <a:endParaRPr lang="en-US" altLang="zh-CN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marL="457200" indent="-457200">
              <a:buNone/>
            </a:pPr>
            <a:r>
              <a:rPr lang="en-US" altLang="zh-CN">
                <a:effectLst>
                  <a:outerShdw blurRad="38100" dist="38100" dir="2700000">
                    <a:srgbClr val="000000"/>
                  </a:outerShdw>
                </a:effectLst>
              </a:rPr>
              <a:t> </a:t>
            </a:r>
            <a:endParaRPr lang="en-US" altLang="zh-CN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marL="457200" indent="-457200">
              <a:buNone/>
            </a:pPr>
            <a:endParaRPr lang="en-US" altLang="zh-CN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pic>
        <p:nvPicPr>
          <p:cNvPr id="30722" name="Picture 2" descr="http://www.chem.purdue.edu/Orgdiv/Images/fuchs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0" y="4473575"/>
            <a:ext cx="3505200" cy="218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85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25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56" end="2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MS PGothic" charset="-128"/>
                <a:cs typeface="MS PGothic" charset="-128"/>
              </a:rPr>
              <a:t>II. Diversity of Carbon</a:t>
            </a:r>
            <a:endParaRPr kumimoji="0" lang="en-US" altLang="en-US" sz="44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MS PGothic" charset="-128"/>
              <a:cs typeface="MS PGothic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257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AutoNum type="arabicPeriod"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</a:rPr>
              <a:t>It has 4 valence electrons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</a:rPr>
              <a:t>(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</a:rPr>
              <a:t>tetravalence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</a:rPr>
              <a:t>)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MS PGothic" charset="-128"/>
              <a:cs typeface="MS PGothic" charset="-128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AutoNum type="arabicPeriod"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MS PGothic" charset="-128"/>
              <a:cs typeface="MS PGothic" charset="-128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AutoNum type="arabicPeriod"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MS PGothic" charset="-128"/>
              <a:cs typeface="MS PGothic" charset="-128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AutoNum type="arabicPeriod"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MS PGothic" charset="-128"/>
              <a:cs typeface="MS PGothic" charset="-128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AutoNum type="arabicPeriod"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MS PGothic" charset="-128"/>
              <a:cs typeface="MS PGothic" charset="-128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AutoNum type="arabicPeriod"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MS PGothic" charset="-128"/>
              <a:cs typeface="MS PGothic" charset="-128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AutoNum type="arabicPeriod"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</a:rPr>
              <a:t>It can form up to 4 covalent bonds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MS PGothic" charset="-128"/>
              <a:cs typeface="MS PGothic" charset="-128"/>
            </a:endParaRPr>
          </a:p>
          <a:p>
            <a:pPr marL="990600" marR="0" lvl="1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</a:rPr>
              <a:t>Most frequent bonding partners: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</a:rPr>
              <a:t>H, O, N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MS PGothic" charset="-128"/>
              <a:cs typeface="MS PGothic" charset="-128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2550" y="2743200"/>
            <a:ext cx="2914650" cy="2541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362200"/>
            <a:ext cx="3530600" cy="2647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7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82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MS PGothic" charset="-128"/>
                <a:cs typeface="MS PGothic" charset="-128"/>
              </a:rPr>
              <a:t>II. Diversity of Carbon</a:t>
            </a:r>
            <a:endParaRPr kumimoji="0" lang="en-US" altLang="en-US" sz="44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MS PGothic" charset="-128"/>
              <a:cs typeface="MS PGothic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>
              <a:buFont typeface="Garamond"/>
              <a:buAutoNum type="arabicPeriod" startAt="3"/>
            </a:pPr>
            <a:r>
              <a:rPr lang="en-US" altLang="zh-CN">
                <a:effectLst>
                  <a:outerShdw blurRad="38100" dist="38100" dir="2700000">
                    <a:srgbClr val="000000"/>
                  </a:outerShdw>
                </a:effectLst>
              </a:rPr>
              <a:t>Bonds can be single, double, or triple covalent bonds.</a:t>
            </a:r>
            <a:endParaRPr lang="en-US" altLang="zh-CN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>
              <a:buNone/>
            </a:pPr>
            <a:endParaRPr lang="en-US" altLang="zh-CN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pic>
        <p:nvPicPr>
          <p:cNvPr id="47106" name="Picture 2" descr="http://chemwiki.ucdavis.edu/@api/deki/files/8564/=image080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62000" y="3200400"/>
            <a:ext cx="7886700" cy="2490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MS PGothic" charset="-128"/>
                <a:cs typeface="MS PGothic" charset="-128"/>
              </a:rPr>
              <a:t>II. Diversity of Carbon</a:t>
            </a:r>
            <a:endParaRPr kumimoji="0" lang="en-US" altLang="en-US" sz="44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MS PGothic" charset="-128"/>
              <a:cs typeface="MS PGothic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8307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Garamond" pitchFamily="18" charset="0"/>
              <a:buAutoNum type="arabicPeriod" startAt="4"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</a:rPr>
              <a:t>Carbon can form large molecules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MS PGothic" charset="-128"/>
              <a:cs typeface="MS PGothic" charset="-128"/>
            </a:endParaRPr>
          </a:p>
          <a:p>
            <a:pPr marL="990600" marR="0" lvl="1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</a:rPr>
              <a:t>4 classes of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</a:rPr>
              <a:t>macromolecules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</a:rPr>
              <a:t>: carbohydrates, proteins, lipids, nucleic acids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MS PGothic" charset="-128"/>
              <a:cs typeface="MS PGothic" charset="-128"/>
            </a:endParaRPr>
          </a:p>
        </p:txBody>
      </p:sp>
      <p:pic>
        <p:nvPicPr>
          <p:cNvPr id="22531" name="Picture 3" descr="04_06_FatMolecule-L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0" y="3428683"/>
            <a:ext cx="5638800" cy="34813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2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MS PGothic" charset="-128"/>
                <a:cs typeface="MS PGothic" charset="-128"/>
              </a:rPr>
              <a:t>II. Diversity of Carbon</a:t>
            </a:r>
            <a:endParaRPr kumimoji="0" lang="en-US" altLang="en-US" sz="44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MS PGothic" charset="-128"/>
              <a:cs typeface="MS PGothic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Garamond" pitchFamily="18" charset="0"/>
              <a:buAutoNum type="arabicPeriod" startAt="5"/>
              <a:defRPr/>
            </a:pPr>
            <a:r>
              <a:rPr kumimoji="0" lang="en-US" altLang="en-US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MS PGothic" charset="-128"/>
                <a:cs typeface="MS PGothic" charset="-128"/>
              </a:rPr>
              <a:t>Molecules can be chains, ring-shaped, or branched</a:t>
            </a:r>
            <a:endParaRPr kumimoji="0" lang="en-US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MS PGothic" charset="-128"/>
              <a:cs typeface="MS PGothic" charset="-128"/>
            </a:endParaRPr>
          </a:p>
        </p:txBody>
      </p:sp>
      <p:pic>
        <p:nvPicPr>
          <p:cNvPr id="23555" name="Picture 3" descr="04_05_CarbonSkeletons-L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0" y="2719388"/>
            <a:ext cx="6953250" cy="3833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0</TotalTime>
  <Words>2263</Words>
  <Application>WPS 演示</Application>
  <PresentationFormat>On-screen Show (4:3)</PresentationFormat>
  <Paragraphs>158</Paragraphs>
  <Slides>16</Slides>
  <Notes>0</Notes>
  <HiddenSlides>1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6" baseType="lpstr">
      <vt:lpstr>Arial</vt:lpstr>
      <vt:lpstr>宋体</vt:lpstr>
      <vt:lpstr>Wingdings</vt:lpstr>
      <vt:lpstr>Garamond</vt:lpstr>
      <vt:lpstr>Thonburi</vt:lpstr>
      <vt:lpstr>MS PGothic</vt:lpstr>
      <vt:lpstr>冬青黑体简体中文</vt:lpstr>
      <vt:lpstr>Garamond</vt:lpstr>
      <vt:lpstr>苹方-简</vt:lpstr>
      <vt:lpstr>MS PGothic</vt:lpstr>
      <vt:lpstr>MS PGothic</vt:lpstr>
      <vt:lpstr>微软雅黑</vt:lpstr>
      <vt:lpstr>汉仪旗黑</vt:lpstr>
      <vt:lpstr>宋体</vt:lpstr>
      <vt:lpstr>Arial Unicode MS</vt:lpstr>
      <vt:lpstr>汉仪书宋二KW</vt:lpstr>
      <vt:lpstr>Calibri</vt:lpstr>
      <vt:lpstr>Helvetica Neue</vt:lpstr>
      <vt:lpstr>Wingdings</vt:lpstr>
      <vt:lpstr>Stream</vt:lpstr>
      <vt:lpstr>Warm-Up (Ch. 2b Review)</vt:lpstr>
      <vt:lpstr>Chapter 3a Warm-Up</vt:lpstr>
      <vt:lpstr>Chapter 3a Carbon and the Molecular Diversity of Life </vt:lpstr>
      <vt:lpstr>You Must Know</vt:lpstr>
      <vt:lpstr>I. Importance of Carbon</vt:lpstr>
      <vt:lpstr>II. Diversity of Carbon</vt:lpstr>
      <vt:lpstr>II. Diversity of Carbon</vt:lpstr>
      <vt:lpstr>II. Diversity of Carbon</vt:lpstr>
      <vt:lpstr>II. Diversity of Carbon</vt:lpstr>
      <vt:lpstr>II. Diversity of Carbon</vt:lpstr>
      <vt:lpstr>PowerPoint 演示文稿</vt:lpstr>
      <vt:lpstr>PowerPoint 演示文稿</vt:lpstr>
      <vt:lpstr>III. Functional Groups</vt:lpstr>
      <vt:lpstr>PowerPoint 演示文稿</vt:lpstr>
      <vt:lpstr>PowerPoint 演示文稿</vt:lpstr>
      <vt:lpstr>Functional Groups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 (Ch. 2b Review)</dc:title>
  <dc:creator>Chris Chou</dc:creator>
  <cp:lastModifiedBy>bman *_* Kevin</cp:lastModifiedBy>
  <cp:revision>4</cp:revision>
  <cp:lastPrinted>2025-09-14T10:32:15Z</cp:lastPrinted>
  <dcterms:created xsi:type="dcterms:W3CDTF">2025-09-14T10:32:15Z</dcterms:created>
  <dcterms:modified xsi:type="dcterms:W3CDTF">2025-09-14T10:32:15Z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294B068C61E5D756EF98C668DBC92D09_43</vt:lpwstr>
  </property>
  <property fmtid="{D5CDD505-2E9C-101B-9397-08002B2CF9AE}" pid="3" name="KSOProductBuildVer">
    <vt:lpwstr>2052-12.1.22553.22553</vt:lpwstr>
  </property>
</Properties>
</file>