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3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QFBygnIONU"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qOVkedxDqQo&amp;t=224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Helpful videos:</a:t>
            </a:r>
            <a:endParaRPr/>
          </a:p>
          <a:p>
            <a:pPr marL="0" lvl="0" indent="0" algn="l" rtl="0">
              <a:lnSpc>
                <a:spcPct val="100000"/>
              </a:lnSpc>
              <a:spcBef>
                <a:spcPts val="0"/>
              </a:spcBef>
              <a:spcAft>
                <a:spcPts val="0"/>
              </a:spcAft>
              <a:buSzPts val="1100"/>
              <a:buNone/>
            </a:pPr>
            <a:r>
              <a:rPr lang="en"/>
              <a:t>Khan Academy: Cell Signaling </a:t>
            </a:r>
            <a:r>
              <a:rPr lang="en" u="sng">
                <a:solidFill>
                  <a:schemeClr val="hlink"/>
                </a:solidFill>
                <a:hlinkClick r:id="rId3"/>
              </a:rPr>
              <a:t>https://www.youtube.com/watch?v=FQFBygnIONU</a:t>
            </a:r>
            <a:endParaRPr/>
          </a:p>
          <a:p>
            <a:pPr marL="0" lvl="0" indent="0" algn="l" rtl="0">
              <a:lnSpc>
                <a:spcPct val="100000"/>
              </a:lnSpc>
              <a:spcBef>
                <a:spcPts val="0"/>
              </a:spcBef>
              <a:spcAft>
                <a:spcPts val="0"/>
              </a:spcAft>
              <a:buSzPts val="1100"/>
              <a:buNone/>
            </a:pPr>
            <a:r>
              <a:rPr lang="en"/>
              <a:t>Bozeman: Cell Signaling </a:t>
            </a:r>
            <a:r>
              <a:rPr lang="en" u="sng">
                <a:solidFill>
                  <a:schemeClr val="hlink"/>
                </a:solidFill>
                <a:hlinkClick r:id="rId4"/>
              </a:rPr>
              <a:t>https://www.youtube.com/watch?v=qOVkedxDqQo&amp;t=224s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47bb9c8f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a47bb9c8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lphaLcParenR"/>
            </a:pPr>
            <a:r>
              <a:rPr lang="en"/>
              <a:t>Protein phosphatases are responsible for dephosphorylation of molecules. If they are defective, then they will not be able to perform their function, which would result in an alteration to the signaling pathway.They are also partially responsible for stopping signal pathways, if they are defective the signal pathway would continue.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a:t>Note: </a:t>
            </a:r>
            <a:r>
              <a:rPr lang="en" sz="1400">
                <a:solidFill>
                  <a:schemeClr val="dk1"/>
                </a:solidFill>
              </a:rPr>
              <a:t>Can be considered long distance signaling depending upon the length of the neuron</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34F5C"/>
              </a:buClr>
              <a:buSzPts val="5200"/>
              <a:buNone/>
              <a:defRPr sz="5200">
                <a:solidFill>
                  <a:srgbClr val="134F5C"/>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155CC"/>
              </a:buClr>
              <a:buSzPts val="5400"/>
              <a:buNone/>
              <a:defRPr sz="5400">
                <a:solidFill>
                  <a:srgbClr val="1155C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lvl1pPr marL="457200" lvl="0" indent="-406400" algn="l">
              <a:lnSpc>
                <a:spcPct val="115000"/>
              </a:lnSpc>
              <a:spcBef>
                <a:spcPts val="0"/>
              </a:spcBef>
              <a:spcAft>
                <a:spcPts val="0"/>
              </a:spcAft>
              <a:buClr>
                <a:srgbClr val="000000"/>
              </a:buClr>
              <a:buSzPts val="2800"/>
              <a:buChar char="●"/>
              <a:defRPr sz="2800">
                <a:solidFill>
                  <a:srgbClr val="000000"/>
                </a:solidFill>
              </a:defRPr>
            </a:lvl1pPr>
            <a:lvl2pPr marL="914400" lvl="1" indent="-406400" algn="l">
              <a:lnSpc>
                <a:spcPct val="115000"/>
              </a:lnSpc>
              <a:spcBef>
                <a:spcPts val="1600"/>
              </a:spcBef>
              <a:spcAft>
                <a:spcPts val="0"/>
              </a:spcAft>
              <a:buClr>
                <a:srgbClr val="000000"/>
              </a:buClr>
              <a:buSzPts val="2800"/>
              <a:buChar char="○"/>
              <a:defRPr sz="2800">
                <a:solidFill>
                  <a:srgbClr val="000000"/>
                </a:solidFill>
              </a:defRPr>
            </a:lvl2pPr>
            <a:lvl3pPr marL="1371600" lvl="2" indent="-393700" algn="l">
              <a:lnSpc>
                <a:spcPct val="115000"/>
              </a:lnSpc>
              <a:spcBef>
                <a:spcPts val="1600"/>
              </a:spcBef>
              <a:spcAft>
                <a:spcPts val="0"/>
              </a:spcAft>
              <a:buClr>
                <a:srgbClr val="000000"/>
              </a:buClr>
              <a:buSzPts val="2600"/>
              <a:buChar char="■"/>
              <a:defRPr sz="2600">
                <a:solidFill>
                  <a:srgbClr val="000000"/>
                </a:solidFill>
              </a:defRPr>
            </a:lvl3pPr>
            <a:lvl4pPr marL="1828800" lvl="3" indent="-381000" algn="l">
              <a:lnSpc>
                <a:spcPct val="115000"/>
              </a:lnSpc>
              <a:spcBef>
                <a:spcPts val="1600"/>
              </a:spcBef>
              <a:spcAft>
                <a:spcPts val="0"/>
              </a:spcAft>
              <a:buClr>
                <a:srgbClr val="000000"/>
              </a:buClr>
              <a:buSzPts val="2400"/>
              <a:buChar char="●"/>
              <a:defRPr sz="2400">
                <a:solidFill>
                  <a:srgbClr val="000000"/>
                </a:solidFill>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Rectangle 1">
            <a:extLst>
              <a:ext uri="{FF2B5EF4-FFF2-40B4-BE49-F238E27FC236}">
                <a16:creationId xmlns:a16="http://schemas.microsoft.com/office/drawing/2014/main" id="{7EB421F4-9AF0-4601-8CDD-E5E96E7A29E5}"/>
              </a:ext>
            </a:extLst>
          </p:cNvPr>
          <p:cNvSpPr/>
          <p:nvPr userDrawn="1"/>
        </p:nvSpPr>
        <p:spPr>
          <a:xfrm>
            <a:off x="3372928" y="6633712"/>
            <a:ext cx="1975449" cy="22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7ED594-CACF-488A-9F0E-3A4A39FDD51B}"/>
              </a:ext>
            </a:extLst>
          </p:cNvPr>
          <p:cNvSpPr txBox="1"/>
          <p:nvPr userDrawn="1"/>
        </p:nvSpPr>
        <p:spPr>
          <a:xfrm>
            <a:off x="3118449" y="6640863"/>
            <a:ext cx="2907102" cy="215444"/>
          </a:xfrm>
          <a:prstGeom prst="rect">
            <a:avLst/>
          </a:prstGeom>
          <a:noFill/>
        </p:spPr>
        <p:txBody>
          <a:bodyPr wrap="square" rtlCol="0">
            <a:spAutoFit/>
          </a:bodyPr>
          <a:lstStyle/>
          <a:p>
            <a:pPr algn="ctr"/>
            <a:r>
              <a:rPr lang="en-US" sz="800" dirty="0">
                <a:solidFill>
                  <a:schemeClr val="tx2">
                    <a:lumMod val="90000"/>
                  </a:schemeClr>
                </a:solidFill>
              </a:rPr>
              <a:t>© Getting Down With Science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1C4587"/>
              </a:buClr>
              <a:buSzPts val="5400"/>
              <a:buNone/>
              <a:defRPr sz="5400">
                <a:solidFill>
                  <a:srgbClr val="1C4587"/>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Long Distance Signaling</a:t>
            </a:r>
            <a:endParaRPr/>
          </a:p>
        </p:txBody>
      </p:sp>
      <p:sp>
        <p:nvSpPr>
          <p:cNvPr id="120" name="Google Shape;120;p22"/>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b="1">
                <a:solidFill>
                  <a:srgbClr val="0070C0"/>
                </a:solidFill>
              </a:rPr>
              <a:t>Example</a:t>
            </a:r>
            <a:r>
              <a:rPr lang="en"/>
              <a:t>:</a:t>
            </a:r>
            <a:endParaRPr/>
          </a:p>
          <a:p>
            <a:pPr marL="914400" lvl="1" indent="-406400" algn="l" rtl="0">
              <a:lnSpc>
                <a:spcPct val="115000"/>
              </a:lnSpc>
              <a:spcBef>
                <a:spcPts val="0"/>
              </a:spcBef>
              <a:spcAft>
                <a:spcPts val="0"/>
              </a:spcAft>
              <a:buSzPts val="2800"/>
              <a:buChar char="○"/>
            </a:pPr>
            <a:r>
              <a:rPr lang="en">
                <a:solidFill>
                  <a:srgbClr val="FF0000"/>
                </a:solidFill>
              </a:rPr>
              <a:t>Insulin</a:t>
            </a:r>
            <a:endParaRPr>
              <a:solidFill>
                <a:srgbClr val="FF0000"/>
              </a:solidFill>
            </a:endParaRPr>
          </a:p>
          <a:p>
            <a:pPr marL="1371600" lvl="2" indent="-393700" algn="l" rtl="0">
              <a:lnSpc>
                <a:spcPct val="115000"/>
              </a:lnSpc>
              <a:spcBef>
                <a:spcPts val="0"/>
              </a:spcBef>
              <a:spcAft>
                <a:spcPts val="0"/>
              </a:spcAft>
              <a:buSzPts val="2600"/>
              <a:buChar char="■"/>
            </a:pPr>
            <a:r>
              <a:rPr lang="en"/>
              <a:t>Insulin is released by the pancreas into the bloodstream where it circulates through the body and binds to target cells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Quick Check</a:t>
            </a:r>
            <a:endParaRPr b="1">
              <a:solidFill>
                <a:srgbClr val="0000FF"/>
              </a:solidFill>
            </a:endParaRPr>
          </a:p>
        </p:txBody>
      </p:sp>
      <p:sp>
        <p:nvSpPr>
          <p:cNvPr id="126" name="Google Shape;126;p23"/>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AutoNum type="arabicPeriod"/>
            </a:pPr>
            <a:r>
              <a:rPr lang="en"/>
              <a:t>What type of communication involves a cell secreting a substance to an adjacent target cell?</a:t>
            </a:r>
            <a:endParaRPr/>
          </a:p>
          <a:p>
            <a:pPr marL="914400" lvl="1" indent="-406400" algn="l" rtl="0">
              <a:lnSpc>
                <a:spcPct val="115000"/>
              </a:lnSpc>
              <a:spcBef>
                <a:spcPts val="0"/>
              </a:spcBef>
              <a:spcAft>
                <a:spcPts val="0"/>
              </a:spcAft>
              <a:buClr>
                <a:srgbClr val="FF0000"/>
              </a:buClr>
              <a:buSzPts val="2800"/>
              <a:buAutoNum type="alphaLcPeriod"/>
            </a:pPr>
            <a:r>
              <a:rPr lang="en">
                <a:solidFill>
                  <a:srgbClr val="FF0000"/>
                </a:solidFill>
              </a:rPr>
              <a:t>Answer: paracrine signaling</a:t>
            </a:r>
            <a:endParaRPr>
              <a:solidFill>
                <a:srgbClr val="FF0000"/>
              </a:solidFill>
            </a:endParaRPr>
          </a:p>
          <a:p>
            <a:pPr marL="457200" lvl="0" indent="-406400" algn="l" rtl="0">
              <a:lnSpc>
                <a:spcPct val="115000"/>
              </a:lnSpc>
              <a:spcBef>
                <a:spcPts val="0"/>
              </a:spcBef>
              <a:spcAft>
                <a:spcPts val="0"/>
              </a:spcAft>
              <a:buSzPts val="2800"/>
              <a:buAutoNum type="arabicPeriod"/>
            </a:pPr>
            <a:r>
              <a:rPr lang="en"/>
              <a:t>Plant cells in direct contact with each other can diffuse substances through these structures to communicate. What are they?</a:t>
            </a:r>
            <a:endParaRPr/>
          </a:p>
          <a:p>
            <a:pPr marL="914400" lvl="1" indent="-406400" algn="l" rtl="0">
              <a:lnSpc>
                <a:spcPct val="115000"/>
              </a:lnSpc>
              <a:spcBef>
                <a:spcPts val="0"/>
              </a:spcBef>
              <a:spcAft>
                <a:spcPts val="0"/>
              </a:spcAft>
              <a:buClr>
                <a:srgbClr val="FF0000"/>
              </a:buClr>
              <a:buSzPts val="2800"/>
              <a:buAutoNum type="alphaLcPeriod"/>
            </a:pPr>
            <a:r>
              <a:rPr lang="en">
                <a:solidFill>
                  <a:srgbClr val="FF0000"/>
                </a:solidFill>
              </a:rPr>
              <a:t>Answer: plasmodesmata</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Practice Problems</a:t>
            </a:r>
            <a:endParaRPr b="1">
              <a:solidFill>
                <a:srgbClr val="0000FF"/>
              </a:solidFill>
            </a:endParaRPr>
          </a:p>
        </p:txBody>
      </p:sp>
      <p:sp>
        <p:nvSpPr>
          <p:cNvPr id="132" name="Google Shape;132;p24"/>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Work on practice problems 1-7 in your packet</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Think, Pair, Share</a:t>
            </a:r>
            <a:endParaRPr/>
          </a:p>
        </p:txBody>
      </p:sp>
      <p:sp>
        <p:nvSpPr>
          <p:cNvPr id="138" name="Google Shape;138;p25"/>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How do you think cells process signals?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0" y="118950"/>
            <a:ext cx="91440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Signaling: Overview</a:t>
            </a:r>
            <a:endParaRPr/>
          </a:p>
        </p:txBody>
      </p:sp>
      <p:sp>
        <p:nvSpPr>
          <p:cNvPr id="144" name="Google Shape;144;p26"/>
          <p:cNvSpPr txBox="1">
            <a:spLocks noGrp="1"/>
          </p:cNvSpPr>
          <p:nvPr>
            <p:ph type="body" idx="1"/>
          </p:nvPr>
        </p:nvSpPr>
        <p:spPr>
          <a:xfrm>
            <a:off x="137650" y="958652"/>
            <a:ext cx="8520600" cy="104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Cell-to-cell messages can be divided into </a:t>
            </a:r>
            <a:r>
              <a:rPr lang="en" b="1" u="sng"/>
              <a:t>three </a:t>
            </a:r>
            <a:r>
              <a:rPr lang="en"/>
              <a:t>stages</a:t>
            </a:r>
            <a:endParaRPr/>
          </a:p>
        </p:txBody>
      </p:sp>
      <p:sp>
        <p:nvSpPr>
          <p:cNvPr id="145" name="Google Shape;145;p26"/>
          <p:cNvSpPr txBox="1"/>
          <p:nvPr/>
        </p:nvSpPr>
        <p:spPr>
          <a:xfrm>
            <a:off x="214300" y="2084550"/>
            <a:ext cx="4171800" cy="15285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38761D"/>
              </a:buClr>
              <a:buSzPts val="2800"/>
              <a:buFont typeface="Arial"/>
              <a:buAutoNum type="arabicPeriod"/>
            </a:pPr>
            <a:r>
              <a:rPr lang="en" sz="2800" b="0" i="0" u="none" strike="noStrike" cap="none">
                <a:solidFill>
                  <a:srgbClr val="38761D"/>
                </a:solidFill>
                <a:latin typeface="Arial"/>
                <a:ea typeface="Arial"/>
                <a:cs typeface="Arial"/>
                <a:sym typeface="Arial"/>
              </a:rPr>
              <a:t>Reception</a:t>
            </a:r>
            <a:endParaRPr sz="2800" b="0" i="0" u="none" strike="noStrike" cap="none">
              <a:solidFill>
                <a:srgbClr val="38761D"/>
              </a:solidFill>
              <a:latin typeface="Arial"/>
              <a:ea typeface="Arial"/>
              <a:cs typeface="Arial"/>
              <a:sym typeface="Arial"/>
            </a:endParaRPr>
          </a:p>
          <a:p>
            <a:pPr marL="857250" marR="0" lvl="1" indent="-393700" algn="l" rtl="0">
              <a:lnSpc>
                <a:spcPct val="115000"/>
              </a:lnSpc>
              <a:spcBef>
                <a:spcPts val="0"/>
              </a:spcBef>
              <a:spcAft>
                <a:spcPts val="0"/>
              </a:spcAft>
              <a:buClr>
                <a:schemeClr val="dk1"/>
              </a:buClr>
              <a:buSzPts val="2600"/>
              <a:buFont typeface="Arial"/>
              <a:buChar char="○"/>
            </a:pPr>
            <a:r>
              <a:rPr lang="en" sz="2600" b="0" i="0" u="none" strike="noStrike" cap="none">
                <a:solidFill>
                  <a:schemeClr val="dk1"/>
                </a:solidFill>
                <a:latin typeface="Arial"/>
                <a:ea typeface="Arial"/>
                <a:cs typeface="Arial"/>
                <a:sym typeface="Arial"/>
              </a:rPr>
              <a:t>Ligand binds to receptor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0" y="118950"/>
            <a:ext cx="91440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Signaling: Overview</a:t>
            </a:r>
            <a:endParaRPr/>
          </a:p>
        </p:txBody>
      </p:sp>
      <p:sp>
        <p:nvSpPr>
          <p:cNvPr id="151" name="Google Shape;151;p27"/>
          <p:cNvSpPr txBox="1">
            <a:spLocks noGrp="1"/>
          </p:cNvSpPr>
          <p:nvPr>
            <p:ph type="body" idx="1"/>
          </p:nvPr>
        </p:nvSpPr>
        <p:spPr>
          <a:xfrm>
            <a:off x="137650" y="958652"/>
            <a:ext cx="8520600" cy="104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Cell-to-cell messages can be divided into </a:t>
            </a:r>
            <a:r>
              <a:rPr lang="en" b="1" u="sng"/>
              <a:t>three </a:t>
            </a:r>
            <a:r>
              <a:rPr lang="en"/>
              <a:t>stages</a:t>
            </a:r>
            <a:endParaRPr/>
          </a:p>
        </p:txBody>
      </p:sp>
      <p:sp>
        <p:nvSpPr>
          <p:cNvPr id="152" name="Google Shape;152;p27"/>
          <p:cNvSpPr txBox="1"/>
          <p:nvPr/>
        </p:nvSpPr>
        <p:spPr>
          <a:xfrm>
            <a:off x="214300" y="2084550"/>
            <a:ext cx="4171800" cy="27360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38761D"/>
              </a:buClr>
              <a:buSzPts val="2800"/>
              <a:buFont typeface="Arial"/>
              <a:buAutoNum type="arabicPeriod"/>
            </a:pPr>
            <a:r>
              <a:rPr lang="en" sz="2800" b="0" i="0" u="none" strike="noStrike" cap="none">
                <a:solidFill>
                  <a:srgbClr val="38761D"/>
                </a:solidFill>
                <a:latin typeface="Arial"/>
                <a:ea typeface="Arial"/>
                <a:cs typeface="Arial"/>
                <a:sym typeface="Arial"/>
              </a:rPr>
              <a:t>Reception</a:t>
            </a:r>
            <a:endParaRPr sz="2800" b="0" i="0" u="none" strike="noStrike" cap="none">
              <a:solidFill>
                <a:srgbClr val="38761D"/>
              </a:solidFill>
              <a:latin typeface="Arial"/>
              <a:ea typeface="Arial"/>
              <a:cs typeface="Arial"/>
              <a:sym typeface="Arial"/>
            </a:endParaRPr>
          </a:p>
          <a:p>
            <a:pPr marL="857250" marR="0" lvl="1" indent="-393700" algn="l" rtl="0">
              <a:lnSpc>
                <a:spcPct val="115000"/>
              </a:lnSpc>
              <a:spcBef>
                <a:spcPts val="0"/>
              </a:spcBef>
              <a:spcAft>
                <a:spcPts val="0"/>
              </a:spcAft>
              <a:buClr>
                <a:schemeClr val="dk1"/>
              </a:buClr>
              <a:buSzPts val="2600"/>
              <a:buFont typeface="Arial"/>
              <a:buChar char="○"/>
            </a:pPr>
            <a:r>
              <a:rPr lang="en" sz="2600" b="0" i="0" u="none" strike="noStrike" cap="none">
                <a:solidFill>
                  <a:schemeClr val="dk1"/>
                </a:solidFill>
                <a:latin typeface="Arial"/>
                <a:ea typeface="Arial"/>
                <a:cs typeface="Arial"/>
                <a:sym typeface="Arial"/>
              </a:rPr>
              <a:t>Ligand binds to receptor</a:t>
            </a:r>
            <a:endParaRPr sz="26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rgbClr val="E69138"/>
              </a:buClr>
              <a:buSzPts val="2800"/>
              <a:buFont typeface="Arial"/>
              <a:buAutoNum type="arabicPeriod"/>
            </a:pPr>
            <a:r>
              <a:rPr lang="en" sz="2800" b="0" i="0" u="none" strike="noStrike" cap="none">
                <a:solidFill>
                  <a:srgbClr val="E69138"/>
                </a:solidFill>
                <a:latin typeface="Arial"/>
                <a:ea typeface="Arial"/>
                <a:cs typeface="Arial"/>
                <a:sym typeface="Arial"/>
              </a:rPr>
              <a:t>Transduction</a:t>
            </a:r>
            <a:endParaRPr sz="2800" b="0" i="0" u="none" strike="noStrike" cap="none">
              <a:solidFill>
                <a:srgbClr val="E69138"/>
              </a:solidFill>
              <a:latin typeface="Arial"/>
              <a:ea typeface="Arial"/>
              <a:cs typeface="Arial"/>
              <a:sym typeface="Arial"/>
            </a:endParaRPr>
          </a:p>
          <a:p>
            <a:pPr marL="857250" marR="0" lvl="1" indent="-406400" algn="l" rtl="0">
              <a:lnSpc>
                <a:spcPct val="115000"/>
              </a:lnSpc>
              <a:spcBef>
                <a:spcPts val="0"/>
              </a:spcBef>
              <a:spcAft>
                <a:spcPts val="0"/>
              </a:spcAft>
              <a:buClr>
                <a:schemeClr val="dk1"/>
              </a:buClr>
              <a:buSzPts val="2800"/>
              <a:buFont typeface="Arial"/>
              <a:buChar char="○"/>
            </a:pPr>
            <a:r>
              <a:rPr lang="en" sz="2800" b="0" i="0" u="none" strike="noStrike" cap="none">
                <a:solidFill>
                  <a:schemeClr val="dk1"/>
                </a:solidFill>
                <a:latin typeface="Arial"/>
                <a:ea typeface="Arial"/>
                <a:cs typeface="Arial"/>
                <a:sym typeface="Arial"/>
              </a:rPr>
              <a:t>Signal is converted</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0" y="118950"/>
            <a:ext cx="91440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Signaling: Overview</a:t>
            </a:r>
            <a:endParaRPr/>
          </a:p>
        </p:txBody>
      </p:sp>
      <p:sp>
        <p:nvSpPr>
          <p:cNvPr id="158" name="Google Shape;158;p28"/>
          <p:cNvSpPr txBox="1">
            <a:spLocks noGrp="1"/>
          </p:cNvSpPr>
          <p:nvPr>
            <p:ph type="body" idx="1"/>
          </p:nvPr>
        </p:nvSpPr>
        <p:spPr>
          <a:xfrm>
            <a:off x="137650" y="958652"/>
            <a:ext cx="8520600" cy="104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Cell-to-cell messages can be divided into </a:t>
            </a:r>
            <a:r>
              <a:rPr lang="en" b="1" u="sng"/>
              <a:t>three </a:t>
            </a:r>
            <a:r>
              <a:rPr lang="en"/>
              <a:t>stages</a:t>
            </a:r>
            <a:endParaRPr/>
          </a:p>
        </p:txBody>
      </p:sp>
      <p:sp>
        <p:nvSpPr>
          <p:cNvPr id="159" name="Google Shape;159;p28"/>
          <p:cNvSpPr txBox="1"/>
          <p:nvPr/>
        </p:nvSpPr>
        <p:spPr>
          <a:xfrm>
            <a:off x="214300" y="2084550"/>
            <a:ext cx="4171800" cy="40434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38761D"/>
              </a:buClr>
              <a:buSzPts val="2800"/>
              <a:buFont typeface="Arial"/>
              <a:buAutoNum type="arabicPeriod"/>
            </a:pPr>
            <a:r>
              <a:rPr lang="en" sz="2800" b="0" i="0" u="none" strike="noStrike" cap="none">
                <a:solidFill>
                  <a:srgbClr val="38761D"/>
                </a:solidFill>
                <a:latin typeface="Arial"/>
                <a:ea typeface="Arial"/>
                <a:cs typeface="Arial"/>
                <a:sym typeface="Arial"/>
              </a:rPr>
              <a:t>Reception</a:t>
            </a:r>
            <a:endParaRPr sz="2800" b="0" i="0" u="none" strike="noStrike" cap="none">
              <a:solidFill>
                <a:srgbClr val="38761D"/>
              </a:solidFill>
              <a:latin typeface="Arial"/>
              <a:ea typeface="Arial"/>
              <a:cs typeface="Arial"/>
              <a:sym typeface="Arial"/>
            </a:endParaRPr>
          </a:p>
          <a:p>
            <a:pPr marL="857250" marR="0" lvl="1" indent="-393700" algn="l" rtl="0">
              <a:lnSpc>
                <a:spcPct val="115000"/>
              </a:lnSpc>
              <a:spcBef>
                <a:spcPts val="0"/>
              </a:spcBef>
              <a:spcAft>
                <a:spcPts val="0"/>
              </a:spcAft>
              <a:buClr>
                <a:schemeClr val="dk1"/>
              </a:buClr>
              <a:buSzPts val="2600"/>
              <a:buFont typeface="Arial"/>
              <a:buChar char="○"/>
            </a:pPr>
            <a:r>
              <a:rPr lang="en" sz="2600" b="0" i="0" u="none" strike="noStrike" cap="none">
                <a:solidFill>
                  <a:schemeClr val="dk1"/>
                </a:solidFill>
                <a:latin typeface="Arial"/>
                <a:ea typeface="Arial"/>
                <a:cs typeface="Arial"/>
                <a:sym typeface="Arial"/>
              </a:rPr>
              <a:t>Ligand binds to receptor</a:t>
            </a:r>
            <a:endParaRPr sz="26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rgbClr val="E69138"/>
              </a:buClr>
              <a:buSzPts val="2800"/>
              <a:buFont typeface="Arial"/>
              <a:buAutoNum type="arabicPeriod"/>
            </a:pPr>
            <a:r>
              <a:rPr lang="en" sz="2800" b="0" i="0" u="none" strike="noStrike" cap="none">
                <a:solidFill>
                  <a:srgbClr val="E69138"/>
                </a:solidFill>
                <a:latin typeface="Arial"/>
                <a:ea typeface="Arial"/>
                <a:cs typeface="Arial"/>
                <a:sym typeface="Arial"/>
              </a:rPr>
              <a:t>Transduction</a:t>
            </a:r>
            <a:endParaRPr sz="2800" b="0" i="0" u="none" strike="noStrike" cap="none">
              <a:solidFill>
                <a:srgbClr val="E69138"/>
              </a:solidFill>
              <a:latin typeface="Arial"/>
              <a:ea typeface="Arial"/>
              <a:cs typeface="Arial"/>
              <a:sym typeface="Arial"/>
            </a:endParaRPr>
          </a:p>
          <a:p>
            <a:pPr marL="857250" marR="0" lvl="1" indent="-406400" algn="l" rtl="0">
              <a:lnSpc>
                <a:spcPct val="115000"/>
              </a:lnSpc>
              <a:spcBef>
                <a:spcPts val="0"/>
              </a:spcBef>
              <a:spcAft>
                <a:spcPts val="0"/>
              </a:spcAft>
              <a:buClr>
                <a:schemeClr val="dk1"/>
              </a:buClr>
              <a:buSzPts val="2800"/>
              <a:buFont typeface="Arial"/>
              <a:buChar char="○"/>
            </a:pPr>
            <a:r>
              <a:rPr lang="en" sz="2800" b="0" i="0" u="none" strike="noStrike" cap="none">
                <a:solidFill>
                  <a:schemeClr val="dk1"/>
                </a:solidFill>
                <a:latin typeface="Arial"/>
                <a:ea typeface="Arial"/>
                <a:cs typeface="Arial"/>
                <a:sym typeface="Arial"/>
              </a:rPr>
              <a:t>Signal is converted</a:t>
            </a:r>
            <a:endParaRPr sz="28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rgbClr val="CC0000"/>
              </a:buClr>
              <a:buSzPts val="2800"/>
              <a:buFont typeface="Arial"/>
              <a:buAutoNum type="arabicPeriod"/>
            </a:pPr>
            <a:r>
              <a:rPr lang="en" sz="2800" b="0" i="0" u="none" strike="noStrike" cap="none">
                <a:solidFill>
                  <a:srgbClr val="CC0000"/>
                </a:solidFill>
                <a:latin typeface="Arial"/>
                <a:ea typeface="Arial"/>
                <a:cs typeface="Arial"/>
                <a:sym typeface="Arial"/>
              </a:rPr>
              <a:t>Response</a:t>
            </a:r>
            <a:endParaRPr sz="2800" b="0" i="0" u="none" strike="noStrike" cap="none">
              <a:solidFill>
                <a:srgbClr val="CC0000"/>
              </a:solidFill>
              <a:latin typeface="Arial"/>
              <a:ea typeface="Arial"/>
              <a:cs typeface="Arial"/>
              <a:sym typeface="Arial"/>
            </a:endParaRPr>
          </a:p>
          <a:p>
            <a:pPr marL="857250" marR="0" lvl="1" indent="-406400" algn="l" rtl="0">
              <a:lnSpc>
                <a:spcPct val="115000"/>
              </a:lnSpc>
              <a:spcBef>
                <a:spcPts val="0"/>
              </a:spcBef>
              <a:spcAft>
                <a:spcPts val="0"/>
              </a:spcAft>
              <a:buClr>
                <a:schemeClr val="dk1"/>
              </a:buClr>
              <a:buSzPts val="2800"/>
              <a:buFont typeface="Arial"/>
              <a:buChar char="○"/>
            </a:pPr>
            <a:r>
              <a:rPr lang="en" sz="2800" b="0" i="0" u="none" strike="noStrike" cap="none">
                <a:solidFill>
                  <a:schemeClr val="dk1"/>
                </a:solidFill>
                <a:latin typeface="Arial"/>
                <a:ea typeface="Arial"/>
                <a:cs typeface="Arial"/>
                <a:sym typeface="Arial"/>
              </a:rPr>
              <a:t>A cell process is altered</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0" name="Google Shape;160;p28"/>
          <p:cNvCxnSpPr/>
          <p:nvPr/>
        </p:nvCxnSpPr>
        <p:spPr>
          <a:xfrm flipH="1">
            <a:off x="5962189" y="5306198"/>
            <a:ext cx="1537500" cy="569100"/>
          </a:xfrm>
          <a:prstGeom prst="straightConnector1">
            <a:avLst/>
          </a:prstGeom>
          <a:noFill/>
          <a:ln w="28575" cap="flat" cmpd="sng">
            <a:solidFill>
              <a:srgbClr val="000000"/>
            </a:solidFill>
            <a:prstDash val="solid"/>
            <a:round/>
            <a:headEnd type="none" w="sm" len="sm"/>
            <a:tailEnd type="triangle" w="med" len="med"/>
          </a:ln>
        </p:spPr>
      </p:cxnSp>
      <p:cxnSp>
        <p:nvCxnSpPr>
          <p:cNvPr id="161" name="Google Shape;161;p28"/>
          <p:cNvCxnSpPr/>
          <p:nvPr/>
        </p:nvCxnSpPr>
        <p:spPr>
          <a:xfrm flipH="1">
            <a:off x="7108906" y="5306198"/>
            <a:ext cx="407400" cy="645600"/>
          </a:xfrm>
          <a:prstGeom prst="straightConnector1">
            <a:avLst/>
          </a:prstGeom>
          <a:noFill/>
          <a:ln w="28575" cap="flat" cmpd="sng">
            <a:solidFill>
              <a:srgbClr val="000000"/>
            </a:solidFill>
            <a:prstDash val="solid"/>
            <a:round/>
            <a:headEnd type="none" w="sm" len="sm"/>
            <a:tailEnd type="triangle" w="med" len="med"/>
          </a:ln>
        </p:spPr>
      </p:cxnSp>
      <p:cxnSp>
        <p:nvCxnSpPr>
          <p:cNvPr id="162" name="Google Shape;162;p28"/>
          <p:cNvCxnSpPr/>
          <p:nvPr/>
        </p:nvCxnSpPr>
        <p:spPr>
          <a:xfrm>
            <a:off x="7516306" y="5331681"/>
            <a:ext cx="523500" cy="603300"/>
          </a:xfrm>
          <a:prstGeom prst="straightConnector1">
            <a:avLst/>
          </a:prstGeom>
          <a:noFill/>
          <a:ln w="28575" cap="flat" cmpd="sng">
            <a:solidFill>
              <a:srgbClr val="000000"/>
            </a:solidFill>
            <a:prstDash val="solid"/>
            <a:round/>
            <a:headEnd type="none" w="sm" len="sm"/>
            <a:tailEnd type="triangle" w="med" len="med"/>
          </a:ln>
        </p:spPr>
      </p:cxnSp>
      <p:sp>
        <p:nvSpPr>
          <p:cNvPr id="163" name="Google Shape;163;p28"/>
          <p:cNvSpPr txBox="1"/>
          <p:nvPr/>
        </p:nvSpPr>
        <p:spPr>
          <a:xfrm>
            <a:off x="5528833" y="6463554"/>
            <a:ext cx="433355" cy="4376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sp>
        <p:nvSpPr>
          <p:cNvPr id="164" name="Google Shape;164;p28"/>
          <p:cNvSpPr txBox="1"/>
          <p:nvPr/>
        </p:nvSpPr>
        <p:spPr>
          <a:xfrm>
            <a:off x="6776664" y="6463554"/>
            <a:ext cx="291000" cy="2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sp>
        <p:nvSpPr>
          <p:cNvPr id="165" name="Google Shape;165;p28"/>
          <p:cNvSpPr txBox="1"/>
          <p:nvPr/>
        </p:nvSpPr>
        <p:spPr>
          <a:xfrm>
            <a:off x="7912566" y="6463554"/>
            <a:ext cx="291000" cy="2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C</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5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38761D"/>
                </a:solidFill>
              </a:rPr>
              <a:t>Stage 1: Reception</a:t>
            </a:r>
            <a:endParaRPr>
              <a:solidFill>
                <a:srgbClr val="38761D"/>
              </a:solidFill>
            </a:endParaRPr>
          </a:p>
        </p:txBody>
      </p:sp>
      <p:sp>
        <p:nvSpPr>
          <p:cNvPr id="171" name="Google Shape;171;p29"/>
          <p:cNvSpPr txBox="1">
            <a:spLocks noGrp="1"/>
          </p:cNvSpPr>
          <p:nvPr>
            <p:ph type="body" idx="1"/>
          </p:nvPr>
        </p:nvSpPr>
        <p:spPr>
          <a:xfrm>
            <a:off x="120150" y="1091375"/>
            <a:ext cx="8903700" cy="462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u="sng">
                <a:solidFill>
                  <a:srgbClr val="38761D"/>
                </a:solidFill>
              </a:rPr>
              <a:t>Reception</a:t>
            </a:r>
            <a:r>
              <a:rPr lang="en"/>
              <a:t>: the detection and receiving of a ligand by a receptor in the target cell</a:t>
            </a:r>
            <a:endParaRPr/>
          </a:p>
          <a:p>
            <a:pPr marL="457200" lvl="0" indent="-406400" algn="l" rtl="0">
              <a:lnSpc>
                <a:spcPct val="115000"/>
              </a:lnSpc>
              <a:spcBef>
                <a:spcPts val="0"/>
              </a:spcBef>
              <a:spcAft>
                <a:spcPts val="0"/>
              </a:spcAft>
              <a:buClr>
                <a:schemeClr val="dk1"/>
              </a:buClr>
              <a:buSzPts val="2800"/>
              <a:buChar char="●"/>
            </a:pPr>
            <a:r>
              <a:rPr lang="en" u="sng">
                <a:solidFill>
                  <a:srgbClr val="85200C"/>
                </a:solidFill>
              </a:rPr>
              <a:t>Receptor</a:t>
            </a:r>
            <a:r>
              <a:rPr lang="en">
                <a:solidFill>
                  <a:schemeClr val="dk1"/>
                </a:solidFill>
              </a:rPr>
              <a:t>: macromolecule that binds to a signal molecule (</a:t>
            </a:r>
            <a:r>
              <a:rPr lang="en">
                <a:solidFill>
                  <a:schemeClr val="accent5"/>
                </a:solidFill>
              </a:rPr>
              <a:t>ligand</a:t>
            </a:r>
            <a:r>
              <a:rPr lang="en">
                <a:solidFill>
                  <a:schemeClr val="dk1"/>
                </a:solidFill>
              </a:rPr>
              <a:t>)</a:t>
            </a:r>
            <a:endParaRPr>
              <a:solidFill>
                <a:schemeClr val="dk1"/>
              </a:solidFill>
            </a:endParaRPr>
          </a:p>
          <a:p>
            <a:pPr marL="914400" lvl="1" indent="-393700" algn="l" rtl="0">
              <a:lnSpc>
                <a:spcPct val="115000"/>
              </a:lnSpc>
              <a:spcBef>
                <a:spcPts val="0"/>
              </a:spcBef>
              <a:spcAft>
                <a:spcPts val="0"/>
              </a:spcAft>
              <a:buClr>
                <a:schemeClr val="dk1"/>
              </a:buClr>
              <a:buSzPts val="2600"/>
              <a:buChar char="○"/>
            </a:pPr>
            <a:r>
              <a:rPr lang="en" sz="2600">
                <a:solidFill>
                  <a:schemeClr val="dk1"/>
                </a:solidFill>
              </a:rPr>
              <a:t>All receptors have an area that </a:t>
            </a:r>
            <a:r>
              <a:rPr lang="en" sz="2600" u="sng">
                <a:solidFill>
                  <a:schemeClr val="dk1"/>
                </a:solidFill>
              </a:rPr>
              <a:t>interacts</a:t>
            </a:r>
            <a:r>
              <a:rPr lang="en" sz="2600">
                <a:solidFill>
                  <a:schemeClr val="dk1"/>
                </a:solidFill>
              </a:rPr>
              <a:t> with the ligand and an area that </a:t>
            </a:r>
            <a:r>
              <a:rPr lang="en" sz="2600" u="sng">
                <a:solidFill>
                  <a:schemeClr val="dk1"/>
                </a:solidFill>
              </a:rPr>
              <a:t>transmits</a:t>
            </a:r>
            <a:r>
              <a:rPr lang="en" sz="2600">
                <a:solidFill>
                  <a:schemeClr val="dk1"/>
                </a:solidFill>
              </a:rPr>
              <a:t> a signal to another protein</a:t>
            </a:r>
            <a:endParaRPr sz="2600">
              <a:solidFill>
                <a:schemeClr val="dk1"/>
              </a:solidFill>
            </a:endParaRPr>
          </a:p>
          <a:p>
            <a:pPr marL="1371600" lvl="2" indent="-393700" algn="l" rtl="0">
              <a:lnSpc>
                <a:spcPct val="115000"/>
              </a:lnSpc>
              <a:spcBef>
                <a:spcPts val="0"/>
              </a:spcBef>
              <a:spcAft>
                <a:spcPts val="0"/>
              </a:spcAft>
              <a:buClr>
                <a:schemeClr val="dk1"/>
              </a:buClr>
              <a:buSzPts val="2600"/>
              <a:buChar char="■"/>
            </a:pPr>
            <a:r>
              <a:rPr lang="en" sz="2600">
                <a:solidFill>
                  <a:schemeClr val="dk1"/>
                </a:solidFill>
              </a:rPr>
              <a:t>Binding between ligand and receptor is </a:t>
            </a:r>
            <a:r>
              <a:rPr lang="en" sz="2600">
                <a:solidFill>
                  <a:srgbClr val="CC4125"/>
                </a:solidFill>
              </a:rPr>
              <a:t>highly specific</a:t>
            </a:r>
            <a:endParaRPr sz="2600">
              <a:solidFill>
                <a:srgbClr val="CC412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38761D"/>
                </a:solidFill>
              </a:rPr>
              <a:t>Stage 1: Reception</a:t>
            </a:r>
            <a:endParaRPr>
              <a:solidFill>
                <a:srgbClr val="38761D"/>
              </a:solidFill>
            </a:endParaRPr>
          </a:p>
        </p:txBody>
      </p:sp>
      <p:sp>
        <p:nvSpPr>
          <p:cNvPr id="177" name="Google Shape;177;p30"/>
          <p:cNvSpPr txBox="1">
            <a:spLocks noGrp="1"/>
          </p:cNvSpPr>
          <p:nvPr>
            <p:ph type="body" idx="1"/>
          </p:nvPr>
        </p:nvSpPr>
        <p:spPr>
          <a:xfrm>
            <a:off x="142875" y="1165156"/>
            <a:ext cx="8520600" cy="132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When the ligand binds to the receptor, the receptor </a:t>
            </a:r>
            <a:r>
              <a:rPr lang="en" u="sng">
                <a:solidFill>
                  <a:srgbClr val="6AA84F"/>
                </a:solidFill>
              </a:rPr>
              <a:t>activates</a:t>
            </a:r>
            <a:r>
              <a:rPr lang="en">
                <a:solidFill>
                  <a:srgbClr val="6AA84F"/>
                </a:solidFill>
              </a:rPr>
              <a:t> </a:t>
            </a:r>
            <a:r>
              <a:rPr lang="en"/>
              <a:t>(via a conformational change)</a:t>
            </a:r>
            <a:endParaRPr/>
          </a:p>
        </p:txBody>
      </p:sp>
      <p:sp>
        <p:nvSpPr>
          <p:cNvPr id="178" name="Google Shape;178;p30"/>
          <p:cNvSpPr txBox="1">
            <a:spLocks noGrp="1"/>
          </p:cNvSpPr>
          <p:nvPr>
            <p:ph type="body" idx="1"/>
          </p:nvPr>
        </p:nvSpPr>
        <p:spPr>
          <a:xfrm>
            <a:off x="142875" y="2303375"/>
            <a:ext cx="4714800" cy="41625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Allows the receptor to interact with other cellular molecules</a:t>
            </a:r>
            <a:endParaRPr/>
          </a:p>
          <a:p>
            <a:pPr marL="914400" lvl="1" indent="-406400" algn="l" rtl="0">
              <a:lnSpc>
                <a:spcPct val="115000"/>
              </a:lnSpc>
              <a:spcBef>
                <a:spcPts val="0"/>
              </a:spcBef>
              <a:spcAft>
                <a:spcPts val="0"/>
              </a:spcAft>
              <a:buSzPts val="2800"/>
              <a:buChar char="○"/>
            </a:pPr>
            <a:r>
              <a:rPr lang="en"/>
              <a:t>Initiates </a:t>
            </a:r>
            <a:r>
              <a:rPr lang="en" b="1"/>
              <a:t>transduction signal</a:t>
            </a:r>
            <a:endParaRPr b="1"/>
          </a:p>
          <a:p>
            <a:pPr marL="457200" lvl="0" indent="-406400" algn="l" rtl="0">
              <a:lnSpc>
                <a:spcPct val="115000"/>
              </a:lnSpc>
              <a:spcBef>
                <a:spcPts val="0"/>
              </a:spcBef>
              <a:spcAft>
                <a:spcPts val="0"/>
              </a:spcAft>
              <a:buSzPts val="2800"/>
              <a:buChar char="●"/>
            </a:pPr>
            <a:r>
              <a:rPr lang="en"/>
              <a:t>Receptors can be in the </a:t>
            </a:r>
            <a:r>
              <a:rPr lang="en">
                <a:solidFill>
                  <a:srgbClr val="9900FF"/>
                </a:solidFill>
              </a:rPr>
              <a:t>plasma membrane </a:t>
            </a:r>
            <a:r>
              <a:rPr lang="en"/>
              <a:t>or </a:t>
            </a:r>
            <a:r>
              <a:rPr lang="en">
                <a:solidFill>
                  <a:srgbClr val="CC0000"/>
                </a:solidFill>
              </a:rPr>
              <a:t>intracellular</a:t>
            </a:r>
            <a:endParaRPr>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11700" y="-19158"/>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38761D"/>
                </a:solidFill>
              </a:rPr>
              <a:t>Stage 1: Reception</a:t>
            </a:r>
            <a:endParaRPr>
              <a:solidFill>
                <a:srgbClr val="38761D"/>
              </a:solidFill>
            </a:endParaRPr>
          </a:p>
        </p:txBody>
      </p:sp>
      <p:sp>
        <p:nvSpPr>
          <p:cNvPr id="184" name="Google Shape;184;p31"/>
          <p:cNvSpPr txBox="1">
            <a:spLocks noGrp="1"/>
          </p:cNvSpPr>
          <p:nvPr>
            <p:ph type="body" idx="1"/>
          </p:nvPr>
        </p:nvSpPr>
        <p:spPr>
          <a:xfrm>
            <a:off x="247650" y="1646125"/>
            <a:ext cx="4257900" cy="51486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Clr>
                <a:schemeClr val="dk1"/>
              </a:buClr>
              <a:buSzPts val="2600"/>
              <a:buChar char="●"/>
            </a:pPr>
            <a:r>
              <a:rPr lang="en" sz="2600">
                <a:solidFill>
                  <a:schemeClr val="dk1"/>
                </a:solidFill>
              </a:rPr>
              <a:t>Most </a:t>
            </a:r>
            <a:r>
              <a:rPr lang="en" sz="2600" u="sng">
                <a:solidFill>
                  <a:schemeClr val="dk1"/>
                </a:solidFill>
              </a:rPr>
              <a:t>common</a:t>
            </a:r>
            <a:r>
              <a:rPr lang="en" sz="2600">
                <a:solidFill>
                  <a:schemeClr val="dk1"/>
                </a:solidFill>
              </a:rPr>
              <a:t> type of receptor involved in signal pathways</a:t>
            </a:r>
            <a:endParaRPr sz="2600">
              <a:solidFill>
                <a:schemeClr val="dk1"/>
              </a:solidFill>
            </a:endParaRPr>
          </a:p>
          <a:p>
            <a:pPr marL="285750" lvl="0" indent="-285750" algn="l" rtl="0">
              <a:lnSpc>
                <a:spcPct val="115000"/>
              </a:lnSpc>
              <a:spcBef>
                <a:spcPts val="0"/>
              </a:spcBef>
              <a:spcAft>
                <a:spcPts val="0"/>
              </a:spcAft>
              <a:buClr>
                <a:schemeClr val="dk1"/>
              </a:buClr>
              <a:buSzPts val="2600"/>
              <a:buChar char="●"/>
            </a:pPr>
            <a:r>
              <a:rPr lang="en" sz="2600">
                <a:solidFill>
                  <a:schemeClr val="dk1"/>
                </a:solidFill>
              </a:rPr>
              <a:t>Bind to ligands that are:</a:t>
            </a:r>
            <a:endParaRPr sz="2600">
              <a:solidFill>
                <a:schemeClr val="dk1"/>
              </a:solidFill>
            </a:endParaRPr>
          </a:p>
          <a:p>
            <a:pPr marL="628650" lvl="1" indent="-393700" algn="l" rtl="0">
              <a:lnSpc>
                <a:spcPct val="115000"/>
              </a:lnSpc>
              <a:spcBef>
                <a:spcPts val="0"/>
              </a:spcBef>
              <a:spcAft>
                <a:spcPts val="0"/>
              </a:spcAft>
              <a:buClr>
                <a:schemeClr val="dk1"/>
              </a:buClr>
              <a:buSzPts val="2600"/>
              <a:buChar char="○"/>
            </a:pPr>
            <a:r>
              <a:rPr lang="en" sz="2600">
                <a:solidFill>
                  <a:schemeClr val="dk1"/>
                </a:solidFill>
              </a:rPr>
              <a:t>Polar, water-soluble </a:t>
            </a:r>
            <a:endParaRPr sz="2600">
              <a:solidFill>
                <a:schemeClr val="dk1"/>
              </a:solidFill>
            </a:endParaRPr>
          </a:p>
          <a:p>
            <a:pPr marL="628650" lvl="1" indent="-393700" algn="l" rtl="0">
              <a:lnSpc>
                <a:spcPct val="115000"/>
              </a:lnSpc>
              <a:spcBef>
                <a:spcPts val="0"/>
              </a:spcBef>
              <a:spcAft>
                <a:spcPts val="0"/>
              </a:spcAft>
              <a:buClr>
                <a:schemeClr val="dk1"/>
              </a:buClr>
              <a:buSzPts val="2600"/>
              <a:buChar char="○"/>
            </a:pPr>
            <a:r>
              <a:rPr lang="en" sz="2600">
                <a:solidFill>
                  <a:schemeClr val="dk1"/>
                </a:solidFill>
              </a:rPr>
              <a:t>Large</a:t>
            </a:r>
            <a:endParaRPr sz="2600">
              <a:solidFill>
                <a:schemeClr val="dk1"/>
              </a:solidFill>
            </a:endParaRPr>
          </a:p>
          <a:p>
            <a:pPr marL="285750" lvl="0" indent="-285750" algn="l" rtl="0">
              <a:lnSpc>
                <a:spcPct val="115000"/>
              </a:lnSpc>
              <a:spcBef>
                <a:spcPts val="0"/>
              </a:spcBef>
              <a:spcAft>
                <a:spcPts val="0"/>
              </a:spcAft>
              <a:buClr>
                <a:schemeClr val="dk1"/>
              </a:buClr>
              <a:buSzPts val="2600"/>
              <a:buChar char="●"/>
            </a:pPr>
            <a:r>
              <a:rPr lang="en" sz="2600">
                <a:solidFill>
                  <a:schemeClr val="dk1"/>
                </a:solidFill>
              </a:rPr>
              <a:t>Examples:</a:t>
            </a:r>
            <a:endParaRPr sz="2600">
              <a:solidFill>
                <a:schemeClr val="dk1"/>
              </a:solidFill>
            </a:endParaRPr>
          </a:p>
          <a:p>
            <a:pPr marL="628650" lvl="1" indent="-393700" algn="l" rtl="0">
              <a:lnSpc>
                <a:spcPct val="115000"/>
              </a:lnSpc>
              <a:spcBef>
                <a:spcPts val="0"/>
              </a:spcBef>
              <a:spcAft>
                <a:spcPts val="0"/>
              </a:spcAft>
              <a:buClr>
                <a:schemeClr val="dk1"/>
              </a:buClr>
              <a:buSzPts val="2600"/>
              <a:buChar char="○"/>
            </a:pPr>
            <a:r>
              <a:rPr lang="en" sz="2600">
                <a:solidFill>
                  <a:schemeClr val="dk1"/>
                </a:solidFill>
              </a:rPr>
              <a:t>G protein coupled receptors (GPCRs)</a:t>
            </a:r>
            <a:endParaRPr sz="2600">
              <a:solidFill>
                <a:schemeClr val="dk1"/>
              </a:solidFill>
            </a:endParaRPr>
          </a:p>
          <a:p>
            <a:pPr marL="628650" lvl="1" indent="-393700" algn="l" rtl="0">
              <a:lnSpc>
                <a:spcPct val="115000"/>
              </a:lnSpc>
              <a:spcBef>
                <a:spcPts val="0"/>
              </a:spcBef>
              <a:spcAft>
                <a:spcPts val="0"/>
              </a:spcAft>
              <a:buClr>
                <a:schemeClr val="dk1"/>
              </a:buClr>
              <a:buSzPts val="2600"/>
              <a:buChar char="○"/>
            </a:pPr>
            <a:r>
              <a:rPr lang="en" sz="2600">
                <a:solidFill>
                  <a:schemeClr val="dk1"/>
                </a:solidFill>
              </a:rPr>
              <a:t>Ligand-gated ion channels</a:t>
            </a:r>
            <a:endParaRPr sz="2600">
              <a:solidFill>
                <a:schemeClr val="dk1"/>
              </a:solidFill>
            </a:endParaRPr>
          </a:p>
        </p:txBody>
      </p:sp>
      <p:sp>
        <p:nvSpPr>
          <p:cNvPr id="185" name="Google Shape;185;p31"/>
          <p:cNvSpPr txBox="1">
            <a:spLocks noGrp="1"/>
          </p:cNvSpPr>
          <p:nvPr>
            <p:ph type="body" idx="1"/>
          </p:nvPr>
        </p:nvSpPr>
        <p:spPr>
          <a:xfrm>
            <a:off x="4429350" y="1646125"/>
            <a:ext cx="4714800" cy="51486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chemeClr val="dk1"/>
              </a:buClr>
              <a:buSzPts val="2600"/>
              <a:buChar char="●"/>
            </a:pPr>
            <a:r>
              <a:rPr lang="en" sz="2600">
                <a:solidFill>
                  <a:schemeClr val="dk1"/>
                </a:solidFill>
              </a:rPr>
              <a:t>Found in the </a:t>
            </a:r>
            <a:r>
              <a:rPr lang="en" sz="2600">
                <a:solidFill>
                  <a:srgbClr val="B45F06"/>
                </a:solidFill>
              </a:rPr>
              <a:t>cytoplasm</a:t>
            </a:r>
            <a:r>
              <a:rPr lang="en" sz="2600">
                <a:solidFill>
                  <a:schemeClr val="dk1"/>
                </a:solidFill>
              </a:rPr>
              <a:t> or </a:t>
            </a:r>
            <a:r>
              <a:rPr lang="en" sz="2600">
                <a:solidFill>
                  <a:srgbClr val="FF0000"/>
                </a:solidFill>
              </a:rPr>
              <a:t>nucleus</a:t>
            </a:r>
            <a:r>
              <a:rPr lang="en" sz="2600">
                <a:solidFill>
                  <a:schemeClr val="dk1"/>
                </a:solidFill>
              </a:rPr>
              <a:t> of target cell</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 sz="2600">
                <a:solidFill>
                  <a:schemeClr val="dk1"/>
                </a:solidFill>
              </a:rPr>
              <a:t>Bind to ligands that can pass through the plasma membrane</a:t>
            </a:r>
            <a:endParaRPr sz="2600">
              <a:solidFill>
                <a:schemeClr val="dk1"/>
              </a:solidFill>
            </a:endParaRPr>
          </a:p>
          <a:p>
            <a:pPr marL="800100" lvl="1" indent="-406400" algn="l" rtl="0">
              <a:lnSpc>
                <a:spcPct val="115000"/>
              </a:lnSpc>
              <a:spcBef>
                <a:spcPts val="0"/>
              </a:spcBef>
              <a:spcAft>
                <a:spcPts val="0"/>
              </a:spcAft>
              <a:buClr>
                <a:schemeClr val="dk1"/>
              </a:buClr>
              <a:buSzPts val="2800"/>
              <a:buChar char="○"/>
            </a:pPr>
            <a:r>
              <a:rPr lang="en">
                <a:solidFill>
                  <a:schemeClr val="dk1"/>
                </a:solidFill>
              </a:rPr>
              <a:t>Ie </a:t>
            </a:r>
            <a:r>
              <a:rPr lang="en" u="sng">
                <a:solidFill>
                  <a:schemeClr val="dk1"/>
                </a:solidFill>
              </a:rPr>
              <a:t>hydrophobic</a:t>
            </a:r>
            <a:r>
              <a:rPr lang="en">
                <a:solidFill>
                  <a:schemeClr val="dk1"/>
                </a:solidFill>
              </a:rPr>
              <a:t> molecules</a:t>
            </a:r>
            <a:endParaRPr sz="2600">
              <a:solidFill>
                <a:schemeClr val="dk1"/>
              </a:solidFill>
            </a:endParaRPr>
          </a:p>
          <a:p>
            <a:pPr marL="1371600" lvl="2" indent="-393700" algn="l" rtl="0">
              <a:lnSpc>
                <a:spcPct val="115000"/>
              </a:lnSpc>
              <a:spcBef>
                <a:spcPts val="0"/>
              </a:spcBef>
              <a:spcAft>
                <a:spcPts val="0"/>
              </a:spcAft>
              <a:buClr>
                <a:schemeClr val="dk1"/>
              </a:buClr>
              <a:buSzPts val="2600"/>
              <a:buChar char="■"/>
            </a:pPr>
            <a:r>
              <a:rPr lang="en" sz="2600">
                <a:solidFill>
                  <a:schemeClr val="dk1"/>
                </a:solidFill>
              </a:rPr>
              <a:t>Steroid and thyroid hormones</a:t>
            </a:r>
            <a:endParaRPr sz="2600">
              <a:solidFill>
                <a:schemeClr val="dk1"/>
              </a:solidFill>
            </a:endParaRPr>
          </a:p>
          <a:p>
            <a:pPr marL="1371600" lvl="2" indent="-393700" algn="l" rtl="0">
              <a:lnSpc>
                <a:spcPct val="115000"/>
              </a:lnSpc>
              <a:spcBef>
                <a:spcPts val="0"/>
              </a:spcBef>
              <a:spcAft>
                <a:spcPts val="0"/>
              </a:spcAft>
              <a:buClr>
                <a:schemeClr val="dk1"/>
              </a:buClr>
              <a:buSzPts val="2600"/>
              <a:buChar char="■"/>
            </a:pPr>
            <a:r>
              <a:rPr lang="en" sz="2600">
                <a:solidFill>
                  <a:schemeClr val="dk1"/>
                </a:solidFill>
              </a:rPr>
              <a:t>Gasses like nitric oxide</a:t>
            </a:r>
            <a:endParaRPr sz="2600">
              <a:solidFill>
                <a:schemeClr val="dk1"/>
              </a:solidFill>
            </a:endParaRPr>
          </a:p>
        </p:txBody>
      </p:sp>
      <p:sp>
        <p:nvSpPr>
          <p:cNvPr id="186" name="Google Shape;186;p31"/>
          <p:cNvSpPr txBox="1"/>
          <p:nvPr/>
        </p:nvSpPr>
        <p:spPr>
          <a:xfrm>
            <a:off x="19200" y="1071575"/>
            <a:ext cx="4714800" cy="47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9900FF"/>
                </a:solidFill>
                <a:latin typeface="Arial"/>
                <a:ea typeface="Arial"/>
                <a:cs typeface="Arial"/>
                <a:sym typeface="Arial"/>
              </a:rPr>
              <a:t>Plasma Membrane Receptors</a:t>
            </a:r>
            <a:endParaRPr sz="2600" b="0" i="0" u="none" strike="noStrike" cap="none">
              <a:solidFill>
                <a:srgbClr val="9900FF"/>
              </a:solidFill>
              <a:latin typeface="Arial"/>
              <a:ea typeface="Arial"/>
              <a:cs typeface="Arial"/>
              <a:sym typeface="Arial"/>
            </a:endParaRPr>
          </a:p>
        </p:txBody>
      </p:sp>
      <p:sp>
        <p:nvSpPr>
          <p:cNvPr id="187" name="Google Shape;187;p31"/>
          <p:cNvSpPr txBox="1"/>
          <p:nvPr/>
        </p:nvSpPr>
        <p:spPr>
          <a:xfrm>
            <a:off x="5016600" y="1071563"/>
            <a:ext cx="3540300" cy="47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FF0000"/>
                </a:solidFill>
                <a:latin typeface="Arial"/>
                <a:ea typeface="Arial"/>
                <a:cs typeface="Arial"/>
                <a:sym typeface="Arial"/>
              </a:rPr>
              <a:t>Intracellular Receptors</a:t>
            </a:r>
            <a:endParaRPr sz="26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Communication</a:t>
            </a:r>
            <a:endParaRPr/>
          </a:p>
        </p:txBody>
      </p:sp>
      <p:sp>
        <p:nvSpPr>
          <p:cNvPr id="60" name="Google Shape;60;p14"/>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Cell-to-cell communication is critical for the </a:t>
            </a:r>
            <a:r>
              <a:rPr lang="en" u="sng"/>
              <a:t>function</a:t>
            </a:r>
            <a:r>
              <a:rPr lang="en"/>
              <a:t> and </a:t>
            </a:r>
            <a:r>
              <a:rPr lang="en" u="sng"/>
              <a:t>survival</a:t>
            </a:r>
            <a:r>
              <a:rPr lang="en"/>
              <a:t> of cells</a:t>
            </a:r>
            <a:endParaRPr/>
          </a:p>
          <a:p>
            <a:pPr marL="457200" lvl="0" indent="-406400" algn="l" rtl="0">
              <a:lnSpc>
                <a:spcPct val="115000"/>
              </a:lnSpc>
              <a:spcBef>
                <a:spcPts val="1600"/>
              </a:spcBef>
              <a:spcAft>
                <a:spcPts val="0"/>
              </a:spcAft>
              <a:buSzPts val="2800"/>
              <a:buChar char="●"/>
            </a:pPr>
            <a:r>
              <a:rPr lang="en"/>
              <a:t>Responsible for the growth and development of multicellular organisms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8"/>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38761D"/>
                </a:solidFill>
              </a:rPr>
              <a:t>Stage 1: Reception</a:t>
            </a:r>
            <a:endParaRPr>
              <a:solidFill>
                <a:srgbClr val="38761D"/>
              </a:solidFill>
            </a:endParaRPr>
          </a:p>
        </p:txBody>
      </p:sp>
      <p:sp>
        <p:nvSpPr>
          <p:cNvPr id="193" name="Google Shape;193;p32"/>
          <p:cNvSpPr txBox="1">
            <a:spLocks noGrp="1"/>
          </p:cNvSpPr>
          <p:nvPr>
            <p:ph type="body" idx="1"/>
          </p:nvPr>
        </p:nvSpPr>
        <p:spPr>
          <a:xfrm>
            <a:off x="2832975" y="926350"/>
            <a:ext cx="3488100" cy="67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sz="2600">
                <a:solidFill>
                  <a:srgbClr val="CC0000"/>
                </a:solidFill>
              </a:rPr>
              <a:t>Intracellular receptors</a:t>
            </a:r>
            <a:endParaRPr sz="2600">
              <a:solidFill>
                <a:srgbClr val="000000"/>
              </a:solidFill>
            </a:endParaRPr>
          </a:p>
        </p:txBody>
      </p:sp>
      <p:sp>
        <p:nvSpPr>
          <p:cNvPr id="194" name="Google Shape;194;p32"/>
          <p:cNvSpPr txBox="1"/>
          <p:nvPr/>
        </p:nvSpPr>
        <p:spPr>
          <a:xfrm>
            <a:off x="83625" y="5391125"/>
            <a:ext cx="8986800" cy="12573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sng" strike="noStrike" cap="none">
                <a:solidFill>
                  <a:srgbClr val="FF0000"/>
                </a:solidFill>
                <a:latin typeface="Arial"/>
                <a:ea typeface="Arial"/>
                <a:cs typeface="Arial"/>
                <a:sym typeface="Arial"/>
              </a:rPr>
              <a:t>Note</a:t>
            </a:r>
            <a:r>
              <a:rPr lang="en" sz="2400" b="0" i="0" u="none" strike="noStrike" cap="none">
                <a:solidFill>
                  <a:srgbClr val="000000"/>
                </a:solidFill>
                <a:latin typeface="Arial"/>
                <a:ea typeface="Arial"/>
                <a:cs typeface="Arial"/>
                <a:sym typeface="Arial"/>
              </a:rPr>
              <a:t>: the AP exam will not expect you to be able to classify any given molecule as hydrophobic, usually they will either tell you it is hydrophobic, or they will say the molecule is a steroid hormone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E69138"/>
                </a:solidFill>
              </a:rPr>
              <a:t>Stage 2: Transduction</a:t>
            </a:r>
            <a:endParaRPr>
              <a:solidFill>
                <a:srgbClr val="E69138"/>
              </a:solidFill>
            </a:endParaRPr>
          </a:p>
        </p:txBody>
      </p:sp>
      <p:sp>
        <p:nvSpPr>
          <p:cNvPr id="200" name="Google Shape;200;p33"/>
          <p:cNvSpPr txBox="1">
            <a:spLocks noGrp="1"/>
          </p:cNvSpPr>
          <p:nvPr>
            <p:ph type="body" idx="1"/>
          </p:nvPr>
        </p:nvSpPr>
        <p:spPr>
          <a:xfrm>
            <a:off x="58775" y="1142650"/>
            <a:ext cx="4406100" cy="54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u="sng">
                <a:solidFill>
                  <a:srgbClr val="CC0000"/>
                </a:solidFill>
              </a:rPr>
              <a:t>Transduction</a:t>
            </a:r>
            <a:r>
              <a:rPr lang="en"/>
              <a:t>: the conversion of an </a:t>
            </a:r>
            <a:r>
              <a:rPr lang="en" u="sng"/>
              <a:t>extracellular</a:t>
            </a:r>
            <a:r>
              <a:rPr lang="en"/>
              <a:t> signal to an </a:t>
            </a:r>
            <a:r>
              <a:rPr lang="en" u="sng"/>
              <a:t>intracellular</a:t>
            </a:r>
            <a:r>
              <a:rPr lang="en"/>
              <a:t> signal that will bring about a </a:t>
            </a:r>
            <a:r>
              <a:rPr lang="en">
                <a:solidFill>
                  <a:srgbClr val="1155CC"/>
                </a:solidFill>
              </a:rPr>
              <a:t>cellular response</a:t>
            </a:r>
            <a:endParaRPr sz="2600"/>
          </a:p>
          <a:p>
            <a:pPr marL="457200" lvl="0" indent="-393700" algn="l" rtl="0">
              <a:lnSpc>
                <a:spcPct val="115000"/>
              </a:lnSpc>
              <a:spcBef>
                <a:spcPts val="0"/>
              </a:spcBef>
              <a:spcAft>
                <a:spcPts val="0"/>
              </a:spcAft>
              <a:buSzPts val="2600"/>
              <a:buChar char="●"/>
            </a:pPr>
            <a:r>
              <a:rPr lang="en" sz="2600"/>
              <a:t>Requires a sequence of changes in a series of molecules known as a </a:t>
            </a:r>
            <a:r>
              <a:rPr lang="en" sz="2600">
                <a:solidFill>
                  <a:srgbClr val="9900FF"/>
                </a:solidFill>
              </a:rPr>
              <a:t>signal transduction pathway</a:t>
            </a:r>
            <a:endParaRPr sz="2600">
              <a:solidFill>
                <a:srgbClr val="9900FF"/>
              </a:solidFill>
            </a:endParaRPr>
          </a:p>
        </p:txBody>
      </p:sp>
      <p:sp>
        <p:nvSpPr>
          <p:cNvPr id="201" name="Google Shape;201;p33"/>
          <p:cNvSpPr/>
          <p:nvPr/>
        </p:nvSpPr>
        <p:spPr>
          <a:xfrm>
            <a:off x="6858000" y="3779800"/>
            <a:ext cx="252900" cy="1994100"/>
          </a:xfrm>
          <a:prstGeom prst="leftBrace">
            <a:avLst>
              <a:gd name="adj1" fmla="val 8333"/>
              <a:gd name="adj2"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2" name="Google Shape;202;p33"/>
          <p:cNvCxnSpPr>
            <a:endCxn id="201" idx="1"/>
          </p:cNvCxnSpPr>
          <p:nvPr/>
        </p:nvCxnSpPr>
        <p:spPr>
          <a:xfrm rot="10800000" flipH="1">
            <a:off x="3346200" y="4776850"/>
            <a:ext cx="3511800" cy="1055400"/>
          </a:xfrm>
          <a:prstGeom prst="straightConnector1">
            <a:avLst/>
          </a:prstGeom>
          <a:noFill/>
          <a:ln w="28575" cap="flat" cmpd="sng">
            <a:solidFill>
              <a:srgbClr val="000000"/>
            </a:solidFill>
            <a:prstDash val="solid"/>
            <a:round/>
            <a:headEnd type="none" w="sm" len="sm"/>
            <a:tailEnd type="triangle" w="med" len="med"/>
          </a:ln>
        </p:spPr>
      </p:cxnSp>
      <p:sp>
        <p:nvSpPr>
          <p:cNvPr id="203" name="Google Shape;203;p33"/>
          <p:cNvSpPr txBox="1"/>
          <p:nvPr/>
        </p:nvSpPr>
        <p:spPr>
          <a:xfrm>
            <a:off x="7934525" y="4397500"/>
            <a:ext cx="1196400" cy="3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Intracellular signaling molecules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E69138"/>
                </a:solidFill>
              </a:rPr>
              <a:t>Stage 2: Transduction</a:t>
            </a:r>
            <a:endParaRPr>
              <a:solidFill>
                <a:srgbClr val="E69138"/>
              </a:solidFill>
            </a:endParaRPr>
          </a:p>
        </p:txBody>
      </p:sp>
      <p:sp>
        <p:nvSpPr>
          <p:cNvPr id="209" name="Google Shape;209;p34"/>
          <p:cNvSpPr txBox="1">
            <a:spLocks noGrp="1"/>
          </p:cNvSpPr>
          <p:nvPr>
            <p:ph type="body" idx="1"/>
          </p:nvPr>
        </p:nvSpPr>
        <p:spPr>
          <a:xfrm>
            <a:off x="58775" y="1142650"/>
            <a:ext cx="5170500" cy="54234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The</a:t>
            </a:r>
            <a:r>
              <a:rPr lang="en" sz="2600">
                <a:solidFill>
                  <a:srgbClr val="9900FF"/>
                </a:solidFill>
              </a:rPr>
              <a:t> signal transduction pathway </a:t>
            </a:r>
            <a:r>
              <a:rPr lang="en" sz="2600"/>
              <a:t>regulates protein activity through:</a:t>
            </a:r>
            <a:endParaRPr sz="2600"/>
          </a:p>
          <a:p>
            <a:pPr marL="914400" lvl="1" indent="-393700" algn="l" rtl="0">
              <a:lnSpc>
                <a:spcPct val="115000"/>
              </a:lnSpc>
              <a:spcBef>
                <a:spcPts val="0"/>
              </a:spcBef>
              <a:spcAft>
                <a:spcPts val="0"/>
              </a:spcAft>
              <a:buSzPts val="2600"/>
              <a:buChar char="○"/>
            </a:pPr>
            <a:r>
              <a:rPr lang="en" sz="2600"/>
              <a:t>Phosphorylation by the enzyme </a:t>
            </a:r>
            <a:r>
              <a:rPr lang="en" sz="2600">
                <a:solidFill>
                  <a:srgbClr val="FF0000"/>
                </a:solidFill>
              </a:rPr>
              <a:t>protein kinase</a:t>
            </a:r>
            <a:endParaRPr sz="2600">
              <a:solidFill>
                <a:srgbClr val="FF0000"/>
              </a:solidFill>
            </a:endParaRPr>
          </a:p>
          <a:p>
            <a:pPr marL="1371600" lvl="2" indent="-393700" algn="l" rtl="0">
              <a:lnSpc>
                <a:spcPct val="115000"/>
              </a:lnSpc>
              <a:spcBef>
                <a:spcPts val="0"/>
              </a:spcBef>
              <a:spcAft>
                <a:spcPts val="0"/>
              </a:spcAft>
              <a:buSzPts val="2600"/>
              <a:buChar char="■"/>
            </a:pPr>
            <a:r>
              <a:rPr lang="en"/>
              <a:t>Relays signal inside cell</a:t>
            </a:r>
            <a:endParaRPr sz="2600"/>
          </a:p>
          <a:p>
            <a:pPr marL="914400" lvl="1" indent="-393700" algn="l" rtl="0">
              <a:lnSpc>
                <a:spcPct val="115000"/>
              </a:lnSpc>
              <a:spcBef>
                <a:spcPts val="0"/>
              </a:spcBef>
              <a:spcAft>
                <a:spcPts val="0"/>
              </a:spcAft>
              <a:buSzPts val="2600"/>
              <a:buChar char="○"/>
            </a:pPr>
            <a:r>
              <a:rPr lang="en" sz="2600">
                <a:solidFill>
                  <a:schemeClr val="dk1"/>
                </a:solidFill>
              </a:rPr>
              <a:t>Dephosphorylation by the enzyme </a:t>
            </a:r>
            <a:r>
              <a:rPr lang="en" sz="2600">
                <a:solidFill>
                  <a:srgbClr val="A64D79"/>
                </a:solidFill>
              </a:rPr>
              <a:t>protein phosphatase</a:t>
            </a:r>
            <a:endParaRPr sz="2600">
              <a:solidFill>
                <a:srgbClr val="A64D79"/>
              </a:solidFill>
            </a:endParaRPr>
          </a:p>
          <a:p>
            <a:pPr marL="1371600" lvl="2" indent="-393700" algn="l" rtl="0">
              <a:lnSpc>
                <a:spcPct val="115000"/>
              </a:lnSpc>
              <a:spcBef>
                <a:spcPts val="0"/>
              </a:spcBef>
              <a:spcAft>
                <a:spcPts val="0"/>
              </a:spcAft>
              <a:buSzPts val="2600"/>
              <a:buChar char="■"/>
            </a:pPr>
            <a:r>
              <a:rPr lang="en"/>
              <a:t>Shuts off pathways</a:t>
            </a:r>
            <a:endParaRPr sz="2600"/>
          </a:p>
          <a:p>
            <a:pPr marL="0" lvl="0" indent="0" algn="l" rtl="0">
              <a:lnSpc>
                <a:spcPct val="115000"/>
              </a:lnSpc>
              <a:spcBef>
                <a:spcPts val="0"/>
              </a:spcBef>
              <a:spcAft>
                <a:spcPts val="0"/>
              </a:spcAft>
              <a:buNone/>
            </a:pPr>
            <a:r>
              <a:rPr lang="en" sz="2600">
                <a:solidFill>
                  <a:srgbClr val="FF0000"/>
                </a:solidFill>
              </a:rPr>
              <a:t>*Remember</a:t>
            </a:r>
            <a:r>
              <a:rPr lang="en" sz="2600"/>
              <a:t>: a change in shape means a change in function</a:t>
            </a:r>
            <a:endParaRPr sz="2600"/>
          </a:p>
        </p:txBody>
      </p:sp>
      <p:sp>
        <p:nvSpPr>
          <p:cNvPr id="210" name="Google Shape;210;p34"/>
          <p:cNvSpPr/>
          <p:nvPr/>
        </p:nvSpPr>
        <p:spPr>
          <a:xfrm>
            <a:off x="7058025" y="3900500"/>
            <a:ext cx="267300" cy="1630500"/>
          </a:xfrm>
          <a:prstGeom prst="leftBrace">
            <a:avLst>
              <a:gd name="adj1" fmla="val 8333"/>
              <a:gd name="adj2"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4"/>
          <p:cNvSpPr txBox="1"/>
          <p:nvPr/>
        </p:nvSpPr>
        <p:spPr>
          <a:xfrm>
            <a:off x="7934525" y="4397500"/>
            <a:ext cx="1196400" cy="3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Intracellular signaling molecules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E69138"/>
                </a:solidFill>
              </a:rPr>
              <a:t>Stage 2: Transduction</a:t>
            </a:r>
            <a:endParaRPr>
              <a:solidFill>
                <a:srgbClr val="E69138"/>
              </a:solidFill>
            </a:endParaRPr>
          </a:p>
        </p:txBody>
      </p:sp>
      <p:sp>
        <p:nvSpPr>
          <p:cNvPr id="217" name="Google Shape;217;p35"/>
          <p:cNvSpPr txBox="1">
            <a:spLocks noGrp="1"/>
          </p:cNvSpPr>
          <p:nvPr>
            <p:ph type="body" idx="1"/>
          </p:nvPr>
        </p:nvSpPr>
        <p:spPr>
          <a:xfrm>
            <a:off x="58775" y="1142650"/>
            <a:ext cx="4406100" cy="54234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During transduction the signal is amplified</a:t>
            </a:r>
            <a:endParaRPr sz="2600"/>
          </a:p>
          <a:p>
            <a:pPr marL="457200" lvl="0" indent="-393700" algn="l" rtl="0">
              <a:lnSpc>
                <a:spcPct val="115000"/>
              </a:lnSpc>
              <a:spcBef>
                <a:spcPts val="0"/>
              </a:spcBef>
              <a:spcAft>
                <a:spcPts val="0"/>
              </a:spcAft>
              <a:buSzPts val="2600"/>
              <a:buChar char="●"/>
            </a:pPr>
            <a:r>
              <a:rPr lang="en" sz="2600" u="sng">
                <a:solidFill>
                  <a:srgbClr val="FF0000"/>
                </a:solidFill>
              </a:rPr>
              <a:t>Second messengers</a:t>
            </a:r>
            <a:r>
              <a:rPr lang="en" sz="2600"/>
              <a:t>: small, non-protein molecules and ions help relay the message and amplify the response</a:t>
            </a:r>
            <a:endParaRPr sz="2600"/>
          </a:p>
          <a:p>
            <a:pPr marL="914400" lvl="1" indent="-393700" algn="l" rtl="0">
              <a:lnSpc>
                <a:spcPct val="115000"/>
              </a:lnSpc>
              <a:spcBef>
                <a:spcPts val="0"/>
              </a:spcBef>
              <a:spcAft>
                <a:spcPts val="0"/>
              </a:spcAft>
              <a:buSzPts val="2600"/>
              <a:buChar char="○"/>
            </a:pPr>
            <a:r>
              <a:rPr lang="en" sz="2600"/>
              <a:t>Cyclic AMP (cAMP) is a common second messenger</a:t>
            </a:r>
            <a:endParaRPr sz="2600"/>
          </a:p>
        </p:txBody>
      </p:sp>
      <p:sp>
        <p:nvSpPr>
          <p:cNvPr id="218" name="Google Shape;218;p35"/>
          <p:cNvSpPr/>
          <p:nvPr/>
        </p:nvSpPr>
        <p:spPr>
          <a:xfrm>
            <a:off x="6858000" y="3779800"/>
            <a:ext cx="252900" cy="1994100"/>
          </a:xfrm>
          <a:prstGeom prst="leftBrace">
            <a:avLst>
              <a:gd name="adj1" fmla="val 8333"/>
              <a:gd name="adj2"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5"/>
          <p:cNvSpPr txBox="1"/>
          <p:nvPr/>
        </p:nvSpPr>
        <p:spPr>
          <a:xfrm>
            <a:off x="7934525" y="4397500"/>
            <a:ext cx="1196400" cy="3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Intracellular signaling molecules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19158"/>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CC0000"/>
                </a:solidFill>
              </a:rPr>
              <a:t>Stage 3: Response</a:t>
            </a:r>
            <a:endParaRPr>
              <a:solidFill>
                <a:srgbClr val="CC0000"/>
              </a:solidFill>
            </a:endParaRPr>
          </a:p>
        </p:txBody>
      </p:sp>
      <p:sp>
        <p:nvSpPr>
          <p:cNvPr id="225" name="Google Shape;225;p36"/>
          <p:cNvSpPr txBox="1">
            <a:spLocks noGrp="1"/>
          </p:cNvSpPr>
          <p:nvPr>
            <p:ph type="body" idx="1"/>
          </p:nvPr>
        </p:nvSpPr>
        <p:spPr>
          <a:xfrm>
            <a:off x="126875" y="999225"/>
            <a:ext cx="4753200" cy="57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u="sng">
                <a:solidFill>
                  <a:srgbClr val="E06666"/>
                </a:solidFill>
              </a:rPr>
              <a:t>Response</a:t>
            </a:r>
            <a:r>
              <a:rPr lang="en"/>
              <a:t>: the final molecule in the signaling pathway converts the signal to a response that will </a:t>
            </a:r>
            <a:r>
              <a:rPr lang="en" u="sng"/>
              <a:t>alter</a:t>
            </a:r>
            <a:r>
              <a:rPr lang="en"/>
              <a:t> a </a:t>
            </a:r>
            <a:r>
              <a:rPr lang="en">
                <a:solidFill>
                  <a:srgbClr val="CC0000"/>
                </a:solidFill>
              </a:rPr>
              <a:t>cellular process</a:t>
            </a:r>
            <a:endParaRPr>
              <a:solidFill>
                <a:srgbClr val="CC0000"/>
              </a:solidFill>
            </a:endParaRPr>
          </a:p>
          <a:p>
            <a:pPr marL="0" lvl="0" indent="0" algn="l" rtl="0">
              <a:lnSpc>
                <a:spcPct val="115000"/>
              </a:lnSpc>
              <a:spcBef>
                <a:spcPts val="0"/>
              </a:spcBef>
              <a:spcAft>
                <a:spcPts val="0"/>
              </a:spcAft>
              <a:buSzPts val="2800"/>
              <a:buNone/>
            </a:pPr>
            <a:r>
              <a:rPr lang="en" u="sng"/>
              <a:t>Examples</a:t>
            </a:r>
            <a:r>
              <a:rPr lang="en"/>
              <a:t>:</a:t>
            </a:r>
            <a:endParaRPr/>
          </a:p>
          <a:p>
            <a:pPr marL="457200" lvl="0" indent="-393700" algn="l" rtl="0">
              <a:lnSpc>
                <a:spcPct val="115000"/>
              </a:lnSpc>
              <a:spcBef>
                <a:spcPts val="0"/>
              </a:spcBef>
              <a:spcAft>
                <a:spcPts val="0"/>
              </a:spcAft>
              <a:buSzPts val="2600"/>
              <a:buAutoNum type="alphaUcPeriod"/>
            </a:pPr>
            <a:r>
              <a:rPr lang="en" sz="2600"/>
              <a:t>Protein that can alter membrane permeability</a:t>
            </a:r>
            <a:endParaRPr sz="2600"/>
          </a:p>
          <a:p>
            <a:pPr marL="457200" lvl="0" indent="-393700" algn="l" rtl="0">
              <a:lnSpc>
                <a:spcPct val="115000"/>
              </a:lnSpc>
              <a:spcBef>
                <a:spcPts val="0"/>
              </a:spcBef>
              <a:spcAft>
                <a:spcPts val="0"/>
              </a:spcAft>
              <a:buSzPts val="2600"/>
              <a:buAutoNum type="alphaUcPeriod"/>
            </a:pPr>
            <a:r>
              <a:rPr lang="en" sz="2600"/>
              <a:t>Enzyme that will change a metabolic process</a:t>
            </a:r>
            <a:endParaRPr sz="2600"/>
          </a:p>
          <a:p>
            <a:pPr marL="457200" lvl="0" indent="-393700" algn="l" rtl="0">
              <a:lnSpc>
                <a:spcPct val="115000"/>
              </a:lnSpc>
              <a:spcBef>
                <a:spcPts val="0"/>
              </a:spcBef>
              <a:spcAft>
                <a:spcPts val="0"/>
              </a:spcAft>
              <a:buSzPts val="2600"/>
              <a:buAutoNum type="alphaUcPeriod"/>
            </a:pPr>
            <a:r>
              <a:rPr lang="en" sz="2600"/>
              <a:t>Protein that turns genes on or off</a:t>
            </a:r>
            <a:endParaRPr/>
          </a:p>
        </p:txBody>
      </p:sp>
      <p:cxnSp>
        <p:nvCxnSpPr>
          <p:cNvPr id="226" name="Google Shape;226;p36"/>
          <p:cNvCxnSpPr/>
          <p:nvPr/>
        </p:nvCxnSpPr>
        <p:spPr>
          <a:xfrm flipH="1">
            <a:off x="5476600" y="4912475"/>
            <a:ext cx="1799700" cy="651600"/>
          </a:xfrm>
          <a:prstGeom prst="straightConnector1">
            <a:avLst/>
          </a:prstGeom>
          <a:noFill/>
          <a:ln w="28575" cap="flat" cmpd="sng">
            <a:solidFill>
              <a:srgbClr val="000000"/>
            </a:solidFill>
            <a:prstDash val="solid"/>
            <a:round/>
            <a:headEnd type="none" w="sm" len="sm"/>
            <a:tailEnd type="triangle" w="med" len="med"/>
          </a:ln>
        </p:spPr>
      </p:cxnSp>
      <p:cxnSp>
        <p:nvCxnSpPr>
          <p:cNvPr id="227" name="Google Shape;227;p36"/>
          <p:cNvCxnSpPr/>
          <p:nvPr/>
        </p:nvCxnSpPr>
        <p:spPr>
          <a:xfrm flipH="1">
            <a:off x="6819050" y="4912475"/>
            <a:ext cx="476700" cy="739200"/>
          </a:xfrm>
          <a:prstGeom prst="straightConnector1">
            <a:avLst/>
          </a:prstGeom>
          <a:noFill/>
          <a:ln w="28575" cap="flat" cmpd="sng">
            <a:solidFill>
              <a:srgbClr val="000000"/>
            </a:solidFill>
            <a:prstDash val="solid"/>
            <a:round/>
            <a:headEnd type="none" w="sm" len="sm"/>
            <a:tailEnd type="triangle" w="med" len="med"/>
          </a:ln>
        </p:spPr>
      </p:cxnSp>
      <p:cxnSp>
        <p:nvCxnSpPr>
          <p:cNvPr id="228" name="Google Shape;228;p36"/>
          <p:cNvCxnSpPr/>
          <p:nvPr/>
        </p:nvCxnSpPr>
        <p:spPr>
          <a:xfrm>
            <a:off x="7295750" y="4941650"/>
            <a:ext cx="612900" cy="690600"/>
          </a:xfrm>
          <a:prstGeom prst="straightConnector1">
            <a:avLst/>
          </a:prstGeom>
          <a:noFill/>
          <a:ln w="28575" cap="flat" cmpd="sng">
            <a:solidFill>
              <a:srgbClr val="000000"/>
            </a:solidFill>
            <a:prstDash val="solid"/>
            <a:round/>
            <a:headEnd type="none" w="sm" len="sm"/>
            <a:tailEnd type="triangle" w="med" len="med"/>
          </a:ln>
        </p:spPr>
      </p:cxnSp>
      <p:sp>
        <p:nvSpPr>
          <p:cNvPr id="229" name="Google Shape;229;p36"/>
          <p:cNvSpPr txBox="1"/>
          <p:nvPr/>
        </p:nvSpPr>
        <p:spPr>
          <a:xfrm>
            <a:off x="5136100" y="6275950"/>
            <a:ext cx="3405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A</a:t>
            </a:r>
            <a:endParaRPr sz="2600" b="0" i="0" u="none" strike="noStrike" cap="none">
              <a:solidFill>
                <a:srgbClr val="000000"/>
              </a:solidFill>
              <a:latin typeface="Arial"/>
              <a:ea typeface="Arial"/>
              <a:cs typeface="Arial"/>
              <a:sym typeface="Arial"/>
            </a:endParaRPr>
          </a:p>
        </p:txBody>
      </p:sp>
      <p:sp>
        <p:nvSpPr>
          <p:cNvPr id="230" name="Google Shape;230;p36"/>
          <p:cNvSpPr txBox="1"/>
          <p:nvPr/>
        </p:nvSpPr>
        <p:spPr>
          <a:xfrm>
            <a:off x="6478550" y="6275950"/>
            <a:ext cx="3405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B</a:t>
            </a:r>
            <a:endParaRPr sz="2600" b="0" i="0" u="none" strike="noStrike" cap="none">
              <a:solidFill>
                <a:srgbClr val="000000"/>
              </a:solidFill>
              <a:latin typeface="Arial"/>
              <a:ea typeface="Arial"/>
              <a:cs typeface="Arial"/>
              <a:sym typeface="Arial"/>
            </a:endParaRPr>
          </a:p>
        </p:txBody>
      </p:sp>
      <p:sp>
        <p:nvSpPr>
          <p:cNvPr id="231" name="Google Shape;231;p36"/>
          <p:cNvSpPr txBox="1"/>
          <p:nvPr/>
        </p:nvSpPr>
        <p:spPr>
          <a:xfrm>
            <a:off x="7770700" y="6275950"/>
            <a:ext cx="3405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C</a:t>
            </a:r>
            <a:endParaRPr sz="2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solidFill>
                  <a:srgbClr val="0000FF"/>
                </a:solidFill>
              </a:rPr>
              <a:t>Quick Review</a:t>
            </a:r>
            <a:endParaRPr/>
          </a:p>
        </p:txBody>
      </p:sp>
      <p:sp>
        <p:nvSpPr>
          <p:cNvPr id="237" name="Google Shape;237;p37"/>
          <p:cNvSpPr txBox="1">
            <a:spLocks noGrp="1"/>
          </p:cNvSpPr>
          <p:nvPr>
            <p:ph type="body" idx="1"/>
          </p:nvPr>
        </p:nvSpPr>
        <p:spPr>
          <a:xfrm>
            <a:off x="311700" y="1308024"/>
            <a:ext cx="8520600" cy="51609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AutoNum type="arabicPeriod"/>
            </a:pPr>
            <a:r>
              <a:rPr lang="en"/>
              <a:t>What are the three stages of cell signaling?</a:t>
            </a:r>
            <a:endParaRPr/>
          </a:p>
          <a:p>
            <a:pPr marL="914400" lvl="1" indent="-406400" algn="l" rtl="0">
              <a:lnSpc>
                <a:spcPct val="115000"/>
              </a:lnSpc>
              <a:spcBef>
                <a:spcPts val="0"/>
              </a:spcBef>
              <a:spcAft>
                <a:spcPts val="0"/>
              </a:spcAft>
              <a:buClr>
                <a:srgbClr val="FF0000"/>
              </a:buClr>
              <a:buSzPts val="2800"/>
              <a:buAutoNum type="alphaLcPeriod"/>
            </a:pPr>
            <a:r>
              <a:rPr lang="en">
                <a:solidFill>
                  <a:srgbClr val="FF0000"/>
                </a:solidFill>
              </a:rPr>
              <a:t>Answer: reception, transduction, reponse</a:t>
            </a:r>
            <a:endParaRPr>
              <a:solidFill>
                <a:srgbClr val="FF0000"/>
              </a:solidFill>
            </a:endParaRPr>
          </a:p>
          <a:p>
            <a:pPr marL="457200" lvl="0" indent="-406400" algn="l" rtl="0">
              <a:lnSpc>
                <a:spcPct val="115000"/>
              </a:lnSpc>
              <a:spcBef>
                <a:spcPts val="0"/>
              </a:spcBef>
              <a:spcAft>
                <a:spcPts val="0"/>
              </a:spcAft>
              <a:buSzPts val="2800"/>
              <a:buAutoNum type="arabicPeriod"/>
            </a:pPr>
            <a:r>
              <a:rPr lang="en"/>
              <a:t>What is the actual “signal” being transduced in a signal transduction pathway? </a:t>
            </a:r>
            <a:endParaRPr/>
          </a:p>
          <a:p>
            <a:pPr marL="914400" lvl="1" indent="-406400" algn="l" rtl="0">
              <a:lnSpc>
                <a:spcPct val="115000"/>
              </a:lnSpc>
              <a:spcBef>
                <a:spcPts val="0"/>
              </a:spcBef>
              <a:spcAft>
                <a:spcPts val="0"/>
              </a:spcAft>
              <a:buClr>
                <a:srgbClr val="FF0000"/>
              </a:buClr>
              <a:buSzPts val="2800"/>
              <a:buAutoNum type="alphaLcPeriod"/>
            </a:pPr>
            <a:r>
              <a:rPr lang="en">
                <a:solidFill>
                  <a:srgbClr val="FF0000"/>
                </a:solidFill>
              </a:rPr>
              <a:t>Answer: a ligand</a:t>
            </a:r>
            <a:endParaRPr>
              <a:solidFill>
                <a:srgbClr val="FF0000"/>
              </a:solidFill>
            </a:endParaRPr>
          </a:p>
          <a:p>
            <a:pPr marL="457200" lvl="0" indent="-406400" algn="l" rtl="0">
              <a:lnSpc>
                <a:spcPct val="115000"/>
              </a:lnSpc>
              <a:spcBef>
                <a:spcPts val="0"/>
              </a:spcBef>
              <a:spcAft>
                <a:spcPts val="0"/>
              </a:spcAft>
              <a:buSzPts val="2800"/>
              <a:buAutoNum type="arabicPeriod"/>
            </a:pPr>
            <a:r>
              <a:rPr lang="en"/>
              <a:t>How is this “signal” passed from outside to inside the cell?</a:t>
            </a:r>
            <a:endParaRPr/>
          </a:p>
          <a:p>
            <a:pPr marL="914400" lvl="1" indent="-406400" algn="l" rtl="0">
              <a:lnSpc>
                <a:spcPct val="115000"/>
              </a:lnSpc>
              <a:spcBef>
                <a:spcPts val="0"/>
              </a:spcBef>
              <a:spcAft>
                <a:spcPts val="0"/>
              </a:spcAft>
              <a:buClr>
                <a:srgbClr val="FF0000"/>
              </a:buClr>
              <a:buSzPts val="2800"/>
              <a:buAutoNum type="alphaLcPeriod"/>
            </a:pPr>
            <a:r>
              <a:rPr lang="en">
                <a:solidFill>
                  <a:srgbClr val="FF0000"/>
                </a:solidFill>
              </a:rPr>
              <a:t>Answer: through transduction. During transduction the signal is relayed by protein kinases and amplified by second messengers</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4800"/>
              <a:t>Signal Transduction Pathways</a:t>
            </a:r>
            <a:endParaRPr sz="4800"/>
          </a:p>
        </p:txBody>
      </p:sp>
      <p:sp>
        <p:nvSpPr>
          <p:cNvPr id="243" name="Google Shape;243;p38"/>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Signal transduction pathways can influence how a cell responds to its environment</a:t>
            </a:r>
            <a:endParaRPr/>
          </a:p>
          <a:p>
            <a:pPr marL="914400" lvl="1" indent="-406400" algn="l" rtl="0">
              <a:lnSpc>
                <a:spcPct val="115000"/>
              </a:lnSpc>
              <a:spcBef>
                <a:spcPts val="0"/>
              </a:spcBef>
              <a:spcAft>
                <a:spcPts val="0"/>
              </a:spcAft>
              <a:buSzPts val="2800"/>
              <a:buChar char="○"/>
            </a:pPr>
            <a:r>
              <a:rPr lang="en"/>
              <a:t>They can result in changes in </a:t>
            </a:r>
            <a:r>
              <a:rPr lang="en">
                <a:solidFill>
                  <a:srgbClr val="1155CC"/>
                </a:solidFill>
              </a:rPr>
              <a:t>gene expression </a:t>
            </a:r>
            <a:r>
              <a:rPr lang="en"/>
              <a:t>and </a:t>
            </a:r>
            <a:r>
              <a:rPr lang="en">
                <a:solidFill>
                  <a:srgbClr val="9900FF"/>
                </a:solidFill>
              </a:rPr>
              <a:t>cell function</a:t>
            </a:r>
            <a:endParaRPr>
              <a:solidFill>
                <a:srgbClr val="9900FF"/>
              </a:solidFill>
            </a:endParaRPr>
          </a:p>
          <a:p>
            <a:pPr marL="1371600" lvl="2" indent="-393700" algn="l" rtl="0">
              <a:lnSpc>
                <a:spcPct val="115000"/>
              </a:lnSpc>
              <a:spcBef>
                <a:spcPts val="0"/>
              </a:spcBef>
              <a:spcAft>
                <a:spcPts val="0"/>
              </a:spcAft>
              <a:buSzPts val="2600"/>
              <a:buChar char="■"/>
            </a:pPr>
            <a:r>
              <a:rPr lang="en"/>
              <a:t>Can alter phenotypes or result in cell death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4000"/>
              <a:t>Changes in Signal Transduction Pathways</a:t>
            </a:r>
            <a:endParaRPr sz="4000"/>
          </a:p>
        </p:txBody>
      </p:sp>
      <p:sp>
        <p:nvSpPr>
          <p:cNvPr id="249" name="Google Shape;249;p39"/>
          <p:cNvSpPr txBox="1">
            <a:spLocks noGrp="1"/>
          </p:cNvSpPr>
          <p:nvPr>
            <p:ph type="body" idx="1"/>
          </p:nvPr>
        </p:nvSpPr>
        <p:spPr>
          <a:xfrm>
            <a:off x="311700" y="1460433"/>
            <a:ext cx="85206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Mutations to receptor proteins or to any component of the signaling pathway will result in a </a:t>
            </a:r>
            <a:r>
              <a:rPr lang="en" u="sng"/>
              <a:t>change</a:t>
            </a:r>
            <a:r>
              <a:rPr lang="en"/>
              <a:t> to the </a:t>
            </a:r>
            <a:r>
              <a:rPr lang="en">
                <a:solidFill>
                  <a:srgbClr val="FF0000"/>
                </a:solidFill>
              </a:rPr>
              <a:t>transduction</a:t>
            </a:r>
            <a:r>
              <a:rPr lang="en"/>
              <a:t> of the signal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solidFill>
                  <a:srgbClr val="0000FF"/>
                </a:solidFill>
              </a:rPr>
              <a:t>Practice FRQ</a:t>
            </a:r>
            <a:endParaRPr/>
          </a:p>
        </p:txBody>
      </p:sp>
      <p:sp>
        <p:nvSpPr>
          <p:cNvPr id="255" name="Google Shape;255;p40"/>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Some diseases, such as cancer and diabetes, are caused by defective protein phosphatases. </a:t>
            </a:r>
            <a:r>
              <a:rPr lang="en">
                <a:solidFill>
                  <a:srgbClr val="FF0000"/>
                </a:solidFill>
              </a:rPr>
              <a:t>Explain</a:t>
            </a:r>
            <a:r>
              <a:rPr lang="en"/>
              <a:t> how such a defective protein would affect a signal transduction pathway.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Important Receptors</a:t>
            </a:r>
            <a:endParaRPr/>
          </a:p>
        </p:txBody>
      </p:sp>
      <p:sp>
        <p:nvSpPr>
          <p:cNvPr id="261" name="Google Shape;261;p41"/>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In eukaryotic organisms there are </a:t>
            </a:r>
            <a:r>
              <a:rPr lang="en" b="1" u="sng"/>
              <a:t>two</a:t>
            </a:r>
            <a:r>
              <a:rPr lang="en"/>
              <a:t> main categories of cell membrane receptors:</a:t>
            </a:r>
            <a:endParaRPr/>
          </a:p>
          <a:p>
            <a:pPr marL="457200" lvl="0" indent="-406400" algn="l" rtl="0">
              <a:lnSpc>
                <a:spcPct val="115000"/>
              </a:lnSpc>
              <a:spcBef>
                <a:spcPts val="1600"/>
              </a:spcBef>
              <a:spcAft>
                <a:spcPts val="0"/>
              </a:spcAft>
              <a:buSzPts val="2800"/>
              <a:buChar char="●"/>
            </a:pPr>
            <a:r>
              <a:rPr lang="en"/>
              <a:t>G protein coupled receptors (GPCRs)</a:t>
            </a:r>
            <a:endParaRPr/>
          </a:p>
          <a:p>
            <a:pPr marL="457200" lvl="0" indent="-406400" algn="l" rtl="0">
              <a:lnSpc>
                <a:spcPct val="115000"/>
              </a:lnSpc>
              <a:spcBef>
                <a:spcPts val="0"/>
              </a:spcBef>
              <a:spcAft>
                <a:spcPts val="0"/>
              </a:spcAft>
              <a:buSzPts val="2800"/>
              <a:buChar char="●"/>
            </a:pPr>
            <a:r>
              <a:rPr lang="en"/>
              <a:t>Ion channels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20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5000"/>
              <a:t>How Do Cells Communicate?</a:t>
            </a:r>
            <a:endParaRPr sz="5000"/>
          </a:p>
        </p:txBody>
      </p:sp>
      <p:sp>
        <p:nvSpPr>
          <p:cNvPr id="66" name="Google Shape;66;p15"/>
          <p:cNvSpPr txBox="1">
            <a:spLocks noGrp="1"/>
          </p:cNvSpPr>
          <p:nvPr>
            <p:ph type="body" idx="1"/>
          </p:nvPr>
        </p:nvSpPr>
        <p:spPr>
          <a:xfrm>
            <a:off x="311700" y="1250300"/>
            <a:ext cx="8658300" cy="229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Cells communicate through three general ways</a:t>
            </a:r>
            <a:endParaRPr/>
          </a:p>
          <a:p>
            <a:pPr marL="1428750" lvl="0" indent="-406400" algn="l" rtl="0">
              <a:lnSpc>
                <a:spcPct val="115000"/>
              </a:lnSpc>
              <a:spcBef>
                <a:spcPts val="0"/>
              </a:spcBef>
              <a:spcAft>
                <a:spcPts val="0"/>
              </a:spcAft>
              <a:buSzPts val="2800"/>
              <a:buAutoNum type="arabicPeriod"/>
            </a:pPr>
            <a:r>
              <a:rPr lang="en"/>
              <a:t>Direct Contact</a:t>
            </a:r>
            <a:endParaRPr/>
          </a:p>
          <a:p>
            <a:pPr marL="1428750" lvl="0" indent="-406400" algn="l" rtl="0">
              <a:lnSpc>
                <a:spcPct val="115000"/>
              </a:lnSpc>
              <a:spcBef>
                <a:spcPts val="0"/>
              </a:spcBef>
              <a:spcAft>
                <a:spcPts val="0"/>
              </a:spcAft>
              <a:buSzPts val="2800"/>
              <a:buAutoNum type="arabicPeriod"/>
            </a:pPr>
            <a:r>
              <a:rPr lang="en"/>
              <a:t>Local Signaling</a:t>
            </a:r>
            <a:endParaRPr/>
          </a:p>
          <a:p>
            <a:pPr marL="1428750" lvl="0" indent="-406400" algn="l" rtl="0">
              <a:lnSpc>
                <a:spcPct val="115000"/>
              </a:lnSpc>
              <a:spcBef>
                <a:spcPts val="0"/>
              </a:spcBef>
              <a:spcAft>
                <a:spcPts val="0"/>
              </a:spcAft>
              <a:buSzPts val="2800"/>
              <a:buAutoNum type="arabicPeriod"/>
            </a:pPr>
            <a:r>
              <a:rPr lang="en"/>
              <a:t>Long-distance signaling</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311700" y="6179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a:t>GPCRs</a:t>
            </a:r>
            <a:endParaRPr/>
          </a:p>
        </p:txBody>
      </p:sp>
      <p:sp>
        <p:nvSpPr>
          <p:cNvPr id="267" name="Google Shape;267;p42"/>
          <p:cNvSpPr txBox="1">
            <a:spLocks noGrp="1"/>
          </p:cNvSpPr>
          <p:nvPr>
            <p:ph type="body" idx="1"/>
          </p:nvPr>
        </p:nvSpPr>
        <p:spPr>
          <a:xfrm>
            <a:off x="222175" y="905150"/>
            <a:ext cx="8724300" cy="169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solidFill>
                  <a:srgbClr val="45818E"/>
                </a:solidFill>
              </a:rPr>
              <a:t>G protein coupled receptors (GPCRs):</a:t>
            </a:r>
            <a:endParaRPr>
              <a:solidFill>
                <a:srgbClr val="45818E"/>
              </a:solidFill>
            </a:endParaRPr>
          </a:p>
          <a:p>
            <a:pPr marL="457200" lvl="0" indent="-393700" algn="l" rtl="0">
              <a:lnSpc>
                <a:spcPct val="115000"/>
              </a:lnSpc>
              <a:spcBef>
                <a:spcPts val="0"/>
              </a:spcBef>
              <a:spcAft>
                <a:spcPts val="0"/>
              </a:spcAft>
              <a:buSzPts val="2600"/>
              <a:buChar char="●"/>
            </a:pPr>
            <a:r>
              <a:rPr lang="en" sz="2600"/>
              <a:t>Largest category of cell surface receptors</a:t>
            </a:r>
            <a:endParaRPr sz="2600"/>
          </a:p>
          <a:p>
            <a:pPr marL="457200" lvl="0" indent="-393700" algn="l" rtl="0">
              <a:lnSpc>
                <a:spcPct val="115000"/>
              </a:lnSpc>
              <a:spcBef>
                <a:spcPts val="0"/>
              </a:spcBef>
              <a:spcAft>
                <a:spcPts val="0"/>
              </a:spcAft>
              <a:buSzPts val="2600"/>
              <a:buChar char="●"/>
            </a:pPr>
            <a:r>
              <a:rPr lang="en" sz="2600"/>
              <a:t>Important in animal sensory systems</a:t>
            </a:r>
            <a:endParaRPr sz="2600"/>
          </a:p>
          <a:p>
            <a:pPr marL="457200" lvl="0" indent="-393700" algn="l" rtl="0">
              <a:lnSpc>
                <a:spcPct val="115000"/>
              </a:lnSpc>
              <a:spcBef>
                <a:spcPts val="0"/>
              </a:spcBef>
              <a:spcAft>
                <a:spcPts val="0"/>
              </a:spcAft>
              <a:buSzPts val="2600"/>
              <a:buChar char="●"/>
            </a:pPr>
            <a:r>
              <a:rPr lang="en" sz="2600"/>
              <a:t>Binds to a G protein that can bind to GTP, which is an energy molecule similar to ATP</a:t>
            </a:r>
            <a:endParaRPr sz="2600"/>
          </a:p>
        </p:txBody>
      </p:sp>
      <p:sp>
        <p:nvSpPr>
          <p:cNvPr id="268" name="Google Shape;268;p42"/>
          <p:cNvSpPr txBox="1"/>
          <p:nvPr/>
        </p:nvSpPr>
        <p:spPr>
          <a:xfrm>
            <a:off x="2299775" y="5511625"/>
            <a:ext cx="1450200" cy="51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GPCR</a:t>
            </a:r>
            <a:endParaRPr sz="2400" b="0" i="0" u="none" strike="noStrike" cap="none">
              <a:solidFill>
                <a:srgbClr val="000000"/>
              </a:solidFill>
              <a:latin typeface="Arial"/>
              <a:ea typeface="Arial"/>
              <a:cs typeface="Arial"/>
              <a:sym typeface="Arial"/>
            </a:endParaRPr>
          </a:p>
        </p:txBody>
      </p:sp>
      <p:cxnSp>
        <p:nvCxnSpPr>
          <p:cNvPr id="269" name="Google Shape;269;p42"/>
          <p:cNvCxnSpPr/>
          <p:nvPr/>
        </p:nvCxnSpPr>
        <p:spPr>
          <a:xfrm rot="10800000" flipH="1">
            <a:off x="3360625" y="5411225"/>
            <a:ext cx="585900" cy="314400"/>
          </a:xfrm>
          <a:prstGeom prst="straightConnector1">
            <a:avLst/>
          </a:prstGeom>
          <a:noFill/>
          <a:ln w="28575"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311700" y="5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GPCRs</a:t>
            </a:r>
            <a:endParaRPr/>
          </a:p>
        </p:txBody>
      </p:sp>
      <p:cxnSp>
        <p:nvCxnSpPr>
          <p:cNvPr id="275" name="Google Shape;275;p43"/>
          <p:cNvCxnSpPr/>
          <p:nvPr/>
        </p:nvCxnSpPr>
        <p:spPr>
          <a:xfrm rot="10800000" flipH="1">
            <a:off x="1559925" y="3240400"/>
            <a:ext cx="2052000" cy="203100"/>
          </a:xfrm>
          <a:prstGeom prst="straightConnector1">
            <a:avLst/>
          </a:prstGeom>
          <a:noFill/>
          <a:ln w="28575" cap="flat" cmpd="sng">
            <a:solidFill>
              <a:srgbClr val="000000"/>
            </a:solidFill>
            <a:prstDash val="solid"/>
            <a:round/>
            <a:headEnd type="none" w="sm" len="sm"/>
            <a:tailEnd type="triangle" w="med" len="med"/>
          </a:ln>
        </p:spPr>
      </p:cxnSp>
      <p:sp>
        <p:nvSpPr>
          <p:cNvPr id="276" name="Google Shape;276;p43"/>
          <p:cNvSpPr txBox="1"/>
          <p:nvPr/>
        </p:nvSpPr>
        <p:spPr>
          <a:xfrm>
            <a:off x="571500" y="3174988"/>
            <a:ext cx="1101600" cy="51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ligand</a:t>
            </a:r>
            <a:endParaRPr sz="2400" b="0" i="0" u="none" strike="noStrike" cap="none">
              <a:solidFill>
                <a:srgbClr val="000000"/>
              </a:solidFill>
              <a:latin typeface="Arial"/>
              <a:ea typeface="Arial"/>
              <a:cs typeface="Arial"/>
              <a:sym typeface="Arial"/>
            </a:endParaRPr>
          </a:p>
        </p:txBody>
      </p:sp>
      <p:sp>
        <p:nvSpPr>
          <p:cNvPr id="277" name="Google Shape;277;p43"/>
          <p:cNvSpPr txBox="1">
            <a:spLocks noGrp="1"/>
          </p:cNvSpPr>
          <p:nvPr>
            <p:ph type="body" idx="1"/>
          </p:nvPr>
        </p:nvSpPr>
        <p:spPr>
          <a:xfrm>
            <a:off x="35700" y="1021101"/>
            <a:ext cx="9072600" cy="13755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The GPCR, enzyme, and G protein are </a:t>
            </a:r>
            <a:r>
              <a:rPr lang="en" b="1" u="sng"/>
              <a:t>inactive</a:t>
            </a:r>
            <a:r>
              <a:rPr lang="en"/>
              <a:t> until ligand binding to GPCR on the extracellular side</a:t>
            </a:r>
            <a:endParaRPr/>
          </a:p>
        </p:txBody>
      </p:sp>
      <p:cxnSp>
        <p:nvCxnSpPr>
          <p:cNvPr id="278" name="Google Shape;278;p43"/>
          <p:cNvCxnSpPr/>
          <p:nvPr/>
        </p:nvCxnSpPr>
        <p:spPr>
          <a:xfrm flipH="1">
            <a:off x="6770025" y="3728225"/>
            <a:ext cx="655200" cy="591000"/>
          </a:xfrm>
          <a:prstGeom prst="straightConnector1">
            <a:avLst/>
          </a:prstGeom>
          <a:noFill/>
          <a:ln w="28575" cap="flat" cmpd="sng">
            <a:solidFill>
              <a:srgbClr val="000000"/>
            </a:solidFill>
            <a:prstDash val="solid"/>
            <a:round/>
            <a:headEnd type="none" w="sm" len="sm"/>
            <a:tailEnd type="triangle" w="med" len="med"/>
          </a:ln>
        </p:spPr>
      </p:cxnSp>
      <p:sp>
        <p:nvSpPr>
          <p:cNvPr id="279" name="Google Shape;279;p43"/>
          <p:cNvSpPr txBox="1"/>
          <p:nvPr/>
        </p:nvSpPr>
        <p:spPr>
          <a:xfrm>
            <a:off x="7169775" y="2898856"/>
            <a:ext cx="14502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Inactive enzyme</a:t>
            </a:r>
            <a:endParaRPr sz="2400" b="0" i="0" u="none" strike="noStrike" cap="none">
              <a:solidFill>
                <a:srgbClr val="000000"/>
              </a:solidFill>
              <a:latin typeface="Arial"/>
              <a:ea typeface="Arial"/>
              <a:cs typeface="Arial"/>
              <a:sym typeface="Arial"/>
            </a:endParaRPr>
          </a:p>
        </p:txBody>
      </p:sp>
      <p:cxnSp>
        <p:nvCxnSpPr>
          <p:cNvPr id="280" name="Google Shape;280;p43"/>
          <p:cNvCxnSpPr/>
          <p:nvPr/>
        </p:nvCxnSpPr>
        <p:spPr>
          <a:xfrm flipH="1">
            <a:off x="6192156" y="4705282"/>
            <a:ext cx="1089900" cy="546600"/>
          </a:xfrm>
          <a:prstGeom prst="straightConnector1">
            <a:avLst/>
          </a:prstGeom>
          <a:noFill/>
          <a:ln w="28575" cap="flat" cmpd="sng">
            <a:solidFill>
              <a:srgbClr val="000000"/>
            </a:solidFill>
            <a:prstDash val="solid"/>
            <a:round/>
            <a:headEnd type="none" w="sm" len="sm"/>
            <a:tailEnd type="triangle" w="med" len="med"/>
          </a:ln>
        </p:spPr>
      </p:cxnSp>
      <p:sp>
        <p:nvSpPr>
          <p:cNvPr id="281" name="Google Shape;281;p43"/>
          <p:cNvSpPr txBox="1"/>
          <p:nvPr/>
        </p:nvSpPr>
        <p:spPr>
          <a:xfrm>
            <a:off x="7434425" y="4356756"/>
            <a:ext cx="14502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Inactive G protein</a:t>
            </a:r>
            <a:endParaRPr sz="2400" b="0" i="0" u="none" strike="noStrike" cap="none">
              <a:solidFill>
                <a:srgbClr val="000000"/>
              </a:solidFill>
              <a:latin typeface="Arial"/>
              <a:ea typeface="Arial"/>
              <a:cs typeface="Arial"/>
              <a:sym typeface="Arial"/>
            </a:endParaRPr>
          </a:p>
        </p:txBody>
      </p:sp>
      <p:sp>
        <p:nvSpPr>
          <p:cNvPr id="282" name="Google Shape;282;p43"/>
          <p:cNvSpPr txBox="1"/>
          <p:nvPr/>
        </p:nvSpPr>
        <p:spPr>
          <a:xfrm>
            <a:off x="1992050" y="5413875"/>
            <a:ext cx="1450200" cy="97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Inativate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GPCR</a:t>
            </a:r>
            <a:endParaRPr sz="2400" b="0" i="0" u="none" strike="noStrike" cap="none">
              <a:solidFill>
                <a:srgbClr val="000000"/>
              </a:solidFill>
              <a:latin typeface="Arial"/>
              <a:ea typeface="Arial"/>
              <a:cs typeface="Arial"/>
              <a:sym typeface="Arial"/>
            </a:endParaRPr>
          </a:p>
        </p:txBody>
      </p:sp>
      <p:cxnSp>
        <p:nvCxnSpPr>
          <p:cNvPr id="283" name="Google Shape;283;p43"/>
          <p:cNvCxnSpPr/>
          <p:nvPr/>
        </p:nvCxnSpPr>
        <p:spPr>
          <a:xfrm rot="10800000" flipH="1">
            <a:off x="2709050" y="4773975"/>
            <a:ext cx="1059900" cy="792300"/>
          </a:xfrm>
          <a:prstGeom prst="straightConnector1">
            <a:avLst/>
          </a:prstGeom>
          <a:noFill/>
          <a:ln w="28575" cap="flat" cmpd="sng">
            <a:solidFill>
              <a:srgbClr val="000000"/>
            </a:solidFill>
            <a:prstDash val="solid"/>
            <a:round/>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311700" y="5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GPCRs</a:t>
            </a:r>
            <a:endParaRPr/>
          </a:p>
        </p:txBody>
      </p:sp>
      <p:cxnSp>
        <p:nvCxnSpPr>
          <p:cNvPr id="289" name="Google Shape;289;p44"/>
          <p:cNvCxnSpPr/>
          <p:nvPr/>
        </p:nvCxnSpPr>
        <p:spPr>
          <a:xfrm rot="10800000" flipH="1">
            <a:off x="1559925" y="3240400"/>
            <a:ext cx="2052000" cy="203100"/>
          </a:xfrm>
          <a:prstGeom prst="straightConnector1">
            <a:avLst/>
          </a:prstGeom>
          <a:noFill/>
          <a:ln w="28575" cap="flat" cmpd="sng">
            <a:solidFill>
              <a:srgbClr val="000000"/>
            </a:solidFill>
            <a:prstDash val="solid"/>
            <a:round/>
            <a:headEnd type="none" w="sm" len="sm"/>
            <a:tailEnd type="triangle" w="med" len="med"/>
          </a:ln>
        </p:spPr>
      </p:cxnSp>
      <p:sp>
        <p:nvSpPr>
          <p:cNvPr id="290" name="Google Shape;290;p44"/>
          <p:cNvSpPr txBox="1"/>
          <p:nvPr/>
        </p:nvSpPr>
        <p:spPr>
          <a:xfrm>
            <a:off x="571500" y="3174988"/>
            <a:ext cx="1101600" cy="51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Ligand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binds</a:t>
            </a:r>
            <a:endParaRPr sz="2400" b="0" i="0" u="none" strike="noStrike" cap="none">
              <a:solidFill>
                <a:srgbClr val="000000"/>
              </a:solidFill>
              <a:latin typeface="Arial"/>
              <a:ea typeface="Arial"/>
              <a:cs typeface="Arial"/>
              <a:sym typeface="Arial"/>
            </a:endParaRPr>
          </a:p>
        </p:txBody>
      </p:sp>
      <p:sp>
        <p:nvSpPr>
          <p:cNvPr id="291" name="Google Shape;291;p44"/>
          <p:cNvSpPr txBox="1">
            <a:spLocks noGrp="1"/>
          </p:cNvSpPr>
          <p:nvPr>
            <p:ph type="body" idx="1"/>
          </p:nvPr>
        </p:nvSpPr>
        <p:spPr>
          <a:xfrm>
            <a:off x="35700" y="828950"/>
            <a:ext cx="9072600" cy="19089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Ligand binding causes cytoplasmic side to change shape</a:t>
            </a:r>
            <a:endParaRPr sz="2600"/>
          </a:p>
          <a:p>
            <a:pPr marL="914400" lvl="1" indent="-393700" algn="l" rtl="0">
              <a:lnSpc>
                <a:spcPct val="115000"/>
              </a:lnSpc>
              <a:spcBef>
                <a:spcPts val="0"/>
              </a:spcBef>
              <a:spcAft>
                <a:spcPts val="0"/>
              </a:spcAft>
              <a:buSzPts val="2600"/>
              <a:buChar char="○"/>
            </a:pPr>
            <a:r>
              <a:rPr lang="en" sz="2600"/>
              <a:t>Allows for the G protein to bind to GPCR</a:t>
            </a:r>
            <a:endParaRPr sz="2600"/>
          </a:p>
          <a:p>
            <a:pPr marL="1371600" lvl="2" indent="-393700" algn="l" rtl="0">
              <a:lnSpc>
                <a:spcPct val="115000"/>
              </a:lnSpc>
              <a:spcBef>
                <a:spcPts val="0"/>
              </a:spcBef>
              <a:spcAft>
                <a:spcPts val="0"/>
              </a:spcAft>
              <a:buSzPts val="2600"/>
              <a:buChar char="■"/>
            </a:pPr>
            <a:r>
              <a:rPr lang="en"/>
              <a:t>Activates the GPCR and G protein</a:t>
            </a:r>
            <a:endParaRPr/>
          </a:p>
          <a:p>
            <a:pPr marL="1828800" lvl="3" indent="-381000" algn="l" rtl="0">
              <a:lnSpc>
                <a:spcPct val="115000"/>
              </a:lnSpc>
              <a:spcBef>
                <a:spcPts val="0"/>
              </a:spcBef>
              <a:spcAft>
                <a:spcPts val="0"/>
              </a:spcAft>
              <a:buSzPts val="2400"/>
              <a:buChar char="●"/>
            </a:pPr>
            <a:r>
              <a:rPr lang="en"/>
              <a:t>GDP becomes GTP</a:t>
            </a:r>
            <a:endParaRPr/>
          </a:p>
        </p:txBody>
      </p:sp>
      <p:cxnSp>
        <p:nvCxnSpPr>
          <p:cNvPr id="292" name="Google Shape;292;p44"/>
          <p:cNvCxnSpPr/>
          <p:nvPr/>
        </p:nvCxnSpPr>
        <p:spPr>
          <a:xfrm flipH="1">
            <a:off x="6770025" y="3728225"/>
            <a:ext cx="655200" cy="591000"/>
          </a:xfrm>
          <a:prstGeom prst="straightConnector1">
            <a:avLst/>
          </a:prstGeom>
          <a:noFill/>
          <a:ln w="28575" cap="flat" cmpd="sng">
            <a:solidFill>
              <a:srgbClr val="000000"/>
            </a:solidFill>
            <a:prstDash val="solid"/>
            <a:round/>
            <a:headEnd type="none" w="sm" len="sm"/>
            <a:tailEnd type="triangle" w="med" len="med"/>
          </a:ln>
        </p:spPr>
      </p:cxnSp>
      <p:sp>
        <p:nvSpPr>
          <p:cNvPr id="293" name="Google Shape;293;p44"/>
          <p:cNvSpPr txBox="1"/>
          <p:nvPr/>
        </p:nvSpPr>
        <p:spPr>
          <a:xfrm>
            <a:off x="7169775" y="2898856"/>
            <a:ext cx="14502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Inactive enzyme</a:t>
            </a:r>
            <a:endParaRPr sz="2400" b="0" i="0" u="none" strike="noStrike" cap="none">
              <a:solidFill>
                <a:srgbClr val="000000"/>
              </a:solidFill>
              <a:latin typeface="Arial"/>
              <a:ea typeface="Arial"/>
              <a:cs typeface="Arial"/>
              <a:sym typeface="Arial"/>
            </a:endParaRPr>
          </a:p>
        </p:txBody>
      </p:sp>
      <p:cxnSp>
        <p:nvCxnSpPr>
          <p:cNvPr id="294" name="Google Shape;294;p44"/>
          <p:cNvCxnSpPr>
            <a:stCxn id="295" idx="1"/>
          </p:cNvCxnSpPr>
          <p:nvPr/>
        </p:nvCxnSpPr>
        <p:spPr>
          <a:xfrm flipH="1">
            <a:off x="5467025" y="4738506"/>
            <a:ext cx="1967400" cy="928500"/>
          </a:xfrm>
          <a:prstGeom prst="straightConnector1">
            <a:avLst/>
          </a:prstGeom>
          <a:noFill/>
          <a:ln w="28575" cap="flat" cmpd="sng">
            <a:solidFill>
              <a:srgbClr val="000000"/>
            </a:solidFill>
            <a:prstDash val="solid"/>
            <a:round/>
            <a:headEnd type="none" w="sm" len="sm"/>
            <a:tailEnd type="triangle" w="med" len="med"/>
          </a:ln>
        </p:spPr>
      </p:cxnSp>
      <p:sp>
        <p:nvSpPr>
          <p:cNvPr id="295" name="Google Shape;295;p44"/>
          <p:cNvSpPr txBox="1"/>
          <p:nvPr/>
        </p:nvSpPr>
        <p:spPr>
          <a:xfrm>
            <a:off x="7434425" y="4356756"/>
            <a:ext cx="14502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Active G protein</a:t>
            </a:r>
            <a:endParaRPr sz="2400" b="0" i="0" u="none" strike="noStrike" cap="none">
              <a:solidFill>
                <a:srgbClr val="000000"/>
              </a:solidFill>
              <a:latin typeface="Arial"/>
              <a:ea typeface="Arial"/>
              <a:cs typeface="Arial"/>
              <a:sym typeface="Arial"/>
            </a:endParaRPr>
          </a:p>
        </p:txBody>
      </p:sp>
      <p:sp>
        <p:nvSpPr>
          <p:cNvPr id="296" name="Google Shape;296;p44"/>
          <p:cNvSpPr txBox="1"/>
          <p:nvPr/>
        </p:nvSpPr>
        <p:spPr>
          <a:xfrm>
            <a:off x="1992050" y="5413875"/>
            <a:ext cx="1450200" cy="97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Active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GPCR</a:t>
            </a:r>
            <a:endParaRPr sz="2400" b="0" i="0" u="none" strike="noStrike" cap="none">
              <a:solidFill>
                <a:srgbClr val="000000"/>
              </a:solidFill>
              <a:latin typeface="Arial"/>
              <a:ea typeface="Arial"/>
              <a:cs typeface="Arial"/>
              <a:sym typeface="Arial"/>
            </a:endParaRPr>
          </a:p>
        </p:txBody>
      </p:sp>
      <p:cxnSp>
        <p:nvCxnSpPr>
          <p:cNvPr id="297" name="Google Shape;297;p44"/>
          <p:cNvCxnSpPr/>
          <p:nvPr/>
        </p:nvCxnSpPr>
        <p:spPr>
          <a:xfrm rot="10800000" flipH="1">
            <a:off x="2709050" y="4773975"/>
            <a:ext cx="1059900" cy="792300"/>
          </a:xfrm>
          <a:prstGeom prst="straightConnector1">
            <a:avLst/>
          </a:prstGeom>
          <a:noFill/>
          <a:ln w="28575" cap="flat" cmpd="sng">
            <a:solidFill>
              <a:srgbClr val="000000"/>
            </a:solidFill>
            <a:prstDash val="solid"/>
            <a:round/>
            <a:headEnd type="none" w="sm" len="sm"/>
            <a:tailEnd type="triangle" w="med" len="med"/>
          </a:ln>
        </p:spPr>
      </p:cxnSp>
      <p:cxnSp>
        <p:nvCxnSpPr>
          <p:cNvPr id="298" name="Google Shape;298;p44"/>
          <p:cNvCxnSpPr/>
          <p:nvPr/>
        </p:nvCxnSpPr>
        <p:spPr>
          <a:xfrm flipH="1">
            <a:off x="6180975" y="5956400"/>
            <a:ext cx="1076100" cy="281700"/>
          </a:xfrm>
          <a:prstGeom prst="straightConnector1">
            <a:avLst/>
          </a:prstGeom>
          <a:noFill/>
          <a:ln w="28575" cap="flat" cmpd="sng">
            <a:solidFill>
              <a:srgbClr val="000000"/>
            </a:solidFill>
            <a:prstDash val="solid"/>
            <a:round/>
            <a:headEnd type="none" w="sm" len="sm"/>
            <a:tailEnd type="triangle" w="med" len="med"/>
          </a:ln>
        </p:spPr>
      </p:cxnSp>
      <p:sp>
        <p:nvSpPr>
          <p:cNvPr id="299" name="Google Shape;299;p44"/>
          <p:cNvSpPr txBox="1"/>
          <p:nvPr/>
        </p:nvSpPr>
        <p:spPr>
          <a:xfrm>
            <a:off x="7257075" y="5517672"/>
            <a:ext cx="1450200" cy="11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GDP becomes GTP</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311700" y="5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GPCRs</a:t>
            </a:r>
            <a:endParaRPr/>
          </a:p>
        </p:txBody>
      </p:sp>
      <p:sp>
        <p:nvSpPr>
          <p:cNvPr id="305" name="Google Shape;305;p45"/>
          <p:cNvSpPr txBox="1">
            <a:spLocks noGrp="1"/>
          </p:cNvSpPr>
          <p:nvPr>
            <p:ph type="body" idx="1"/>
          </p:nvPr>
        </p:nvSpPr>
        <p:spPr>
          <a:xfrm>
            <a:off x="35700" y="828950"/>
            <a:ext cx="9072600" cy="19440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Part of the activated G protein can then bind to the enzyme</a:t>
            </a:r>
            <a:endParaRPr sz="2600"/>
          </a:p>
          <a:p>
            <a:pPr marL="914400" lvl="1" indent="-393700" algn="l" rtl="0">
              <a:lnSpc>
                <a:spcPct val="115000"/>
              </a:lnSpc>
              <a:spcBef>
                <a:spcPts val="0"/>
              </a:spcBef>
              <a:spcAft>
                <a:spcPts val="0"/>
              </a:spcAft>
              <a:buSzPts val="2600"/>
              <a:buChar char="○"/>
            </a:pPr>
            <a:r>
              <a:rPr lang="en" sz="2600"/>
              <a:t>Activates enzyme</a:t>
            </a:r>
            <a:endParaRPr sz="2600"/>
          </a:p>
          <a:p>
            <a:pPr marL="914400" lvl="1" indent="-393700" algn="l" rtl="0">
              <a:lnSpc>
                <a:spcPct val="115000"/>
              </a:lnSpc>
              <a:spcBef>
                <a:spcPts val="0"/>
              </a:spcBef>
              <a:spcAft>
                <a:spcPts val="0"/>
              </a:spcAft>
              <a:buSzPts val="2600"/>
              <a:buChar char="○"/>
            </a:pPr>
            <a:r>
              <a:rPr lang="en" sz="2600"/>
              <a:t>Amplifies signal and leads to a cellular response</a:t>
            </a:r>
            <a:endParaRPr sz="2600"/>
          </a:p>
        </p:txBody>
      </p:sp>
      <p:cxnSp>
        <p:nvCxnSpPr>
          <p:cNvPr id="306" name="Google Shape;306;p45"/>
          <p:cNvCxnSpPr/>
          <p:nvPr/>
        </p:nvCxnSpPr>
        <p:spPr>
          <a:xfrm flipH="1">
            <a:off x="6084225" y="3804425"/>
            <a:ext cx="655200" cy="591000"/>
          </a:xfrm>
          <a:prstGeom prst="straightConnector1">
            <a:avLst/>
          </a:prstGeom>
          <a:noFill/>
          <a:ln w="28575" cap="flat" cmpd="sng">
            <a:solidFill>
              <a:srgbClr val="000000"/>
            </a:solidFill>
            <a:prstDash val="solid"/>
            <a:round/>
            <a:headEnd type="none" w="sm" len="sm"/>
            <a:tailEnd type="triangle" w="med" len="med"/>
          </a:ln>
        </p:spPr>
      </p:cxnSp>
      <p:sp>
        <p:nvSpPr>
          <p:cNvPr id="307" name="Google Shape;307;p45"/>
          <p:cNvSpPr txBox="1"/>
          <p:nvPr/>
        </p:nvSpPr>
        <p:spPr>
          <a:xfrm>
            <a:off x="6483975" y="2975056"/>
            <a:ext cx="14502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Active enzyme</a:t>
            </a:r>
            <a:endParaRPr sz="2400" b="0" i="0" u="none" strike="noStrike" cap="none">
              <a:solidFill>
                <a:srgbClr val="000000"/>
              </a:solidFill>
              <a:latin typeface="Arial"/>
              <a:ea typeface="Arial"/>
              <a:cs typeface="Arial"/>
              <a:sym typeface="Arial"/>
            </a:endParaRPr>
          </a:p>
        </p:txBody>
      </p:sp>
      <p:sp>
        <p:nvSpPr>
          <p:cNvPr id="308" name="Google Shape;308;p45"/>
          <p:cNvSpPr/>
          <p:nvPr/>
        </p:nvSpPr>
        <p:spPr>
          <a:xfrm>
            <a:off x="3122250" y="2772850"/>
            <a:ext cx="379800" cy="354600"/>
          </a:xfrm>
          <a:prstGeom prst="bentArrow">
            <a:avLst>
              <a:gd name="adj1" fmla="val 25000"/>
              <a:gd name="adj2" fmla="val 25000"/>
              <a:gd name="adj3" fmla="val 25000"/>
              <a:gd name="adj4" fmla="val 4375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5"/>
          <p:cNvSpPr/>
          <p:nvPr/>
        </p:nvSpPr>
        <p:spPr>
          <a:xfrm rot="-10321543" flipH="1">
            <a:off x="4968802" y="6449963"/>
            <a:ext cx="655236" cy="280821"/>
          </a:xfrm>
          <a:prstGeom prst="bentArrow">
            <a:avLst>
              <a:gd name="adj1" fmla="val 25000"/>
              <a:gd name="adj2" fmla="val 25000"/>
              <a:gd name="adj3" fmla="val 25000"/>
              <a:gd name="adj4" fmla="val 4375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10" name="Google Shape;310;p45"/>
          <p:cNvCxnSpPr/>
          <p:nvPr/>
        </p:nvCxnSpPr>
        <p:spPr>
          <a:xfrm>
            <a:off x="5930425" y="4966050"/>
            <a:ext cx="366000" cy="1240200"/>
          </a:xfrm>
          <a:prstGeom prst="straightConnector1">
            <a:avLst/>
          </a:prstGeom>
          <a:noFill/>
          <a:ln w="28575" cap="flat" cmpd="sng">
            <a:solidFill>
              <a:srgbClr val="000000"/>
            </a:solidFill>
            <a:prstDash val="solid"/>
            <a:round/>
            <a:headEnd type="none" w="sm" len="sm"/>
            <a:tailEnd type="triangle" w="med" len="med"/>
          </a:ln>
        </p:spPr>
      </p:cxnSp>
      <p:cxnSp>
        <p:nvCxnSpPr>
          <p:cNvPr id="311" name="Google Shape;311;p45"/>
          <p:cNvCxnSpPr/>
          <p:nvPr/>
        </p:nvCxnSpPr>
        <p:spPr>
          <a:xfrm>
            <a:off x="5930425" y="4966050"/>
            <a:ext cx="558000" cy="1033200"/>
          </a:xfrm>
          <a:prstGeom prst="straightConnector1">
            <a:avLst/>
          </a:prstGeom>
          <a:noFill/>
          <a:ln w="28575" cap="flat" cmpd="sng">
            <a:solidFill>
              <a:srgbClr val="000000"/>
            </a:solidFill>
            <a:prstDash val="solid"/>
            <a:round/>
            <a:headEnd type="none" w="sm" len="sm"/>
            <a:tailEnd type="triangle" w="med" len="med"/>
          </a:ln>
        </p:spPr>
      </p:cxnSp>
      <p:cxnSp>
        <p:nvCxnSpPr>
          <p:cNvPr id="312" name="Google Shape;312;p45"/>
          <p:cNvCxnSpPr/>
          <p:nvPr/>
        </p:nvCxnSpPr>
        <p:spPr>
          <a:xfrm>
            <a:off x="5930425" y="5003100"/>
            <a:ext cx="735300" cy="804000"/>
          </a:xfrm>
          <a:prstGeom prst="straightConnector1">
            <a:avLst/>
          </a:prstGeom>
          <a:noFill/>
          <a:ln w="28575" cap="flat" cmpd="sng">
            <a:solidFill>
              <a:srgbClr val="000000"/>
            </a:solidFill>
            <a:prstDash val="solid"/>
            <a:round/>
            <a:headEnd type="none" w="sm" len="sm"/>
            <a:tailEnd type="triangle" w="med" len="med"/>
          </a:ln>
        </p:spPr>
      </p:cxnSp>
      <p:sp>
        <p:nvSpPr>
          <p:cNvPr id="313" name="Google Shape;313;p45"/>
          <p:cNvSpPr txBox="1"/>
          <p:nvPr/>
        </p:nvSpPr>
        <p:spPr>
          <a:xfrm>
            <a:off x="6488425" y="5880200"/>
            <a:ext cx="20928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Signaling pathway</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Ion Channels</a:t>
            </a:r>
            <a:endParaRPr/>
          </a:p>
        </p:txBody>
      </p:sp>
      <p:sp>
        <p:nvSpPr>
          <p:cNvPr id="319" name="Google Shape;319;p46"/>
          <p:cNvSpPr txBox="1">
            <a:spLocks noGrp="1"/>
          </p:cNvSpPr>
          <p:nvPr>
            <p:ph type="body" idx="1"/>
          </p:nvPr>
        </p:nvSpPr>
        <p:spPr>
          <a:xfrm>
            <a:off x="168825" y="1151400"/>
            <a:ext cx="8846700" cy="392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solidFill>
                  <a:srgbClr val="0000FF"/>
                </a:solidFill>
              </a:rPr>
              <a:t>Ligand gated ion channels:</a:t>
            </a:r>
            <a:endParaRPr>
              <a:solidFill>
                <a:srgbClr val="0000FF"/>
              </a:solidFill>
            </a:endParaRPr>
          </a:p>
          <a:p>
            <a:pPr marL="457200" lvl="0" indent="-406400" algn="l" rtl="0">
              <a:lnSpc>
                <a:spcPct val="115000"/>
              </a:lnSpc>
              <a:spcBef>
                <a:spcPts val="0"/>
              </a:spcBef>
              <a:spcAft>
                <a:spcPts val="0"/>
              </a:spcAft>
              <a:buClr>
                <a:schemeClr val="dk1"/>
              </a:buClr>
              <a:buSzPts val="2800"/>
              <a:buChar char="●"/>
            </a:pPr>
            <a:r>
              <a:rPr lang="en"/>
              <a:t>Located in the plasma membrane</a:t>
            </a:r>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Important in the </a:t>
            </a:r>
            <a:r>
              <a:rPr lang="en">
                <a:solidFill>
                  <a:srgbClr val="B45F06"/>
                </a:solidFill>
              </a:rPr>
              <a:t>nervous system</a:t>
            </a:r>
            <a:endParaRPr>
              <a:solidFill>
                <a:srgbClr val="B45F06"/>
              </a:solidFill>
            </a:endParaRPr>
          </a:p>
          <a:p>
            <a:pPr marL="457200" lvl="0" indent="-406400" algn="l" rtl="0">
              <a:lnSpc>
                <a:spcPct val="115000"/>
              </a:lnSpc>
              <a:spcBef>
                <a:spcPts val="0"/>
              </a:spcBef>
              <a:spcAft>
                <a:spcPts val="0"/>
              </a:spcAft>
              <a:buClr>
                <a:srgbClr val="000000"/>
              </a:buClr>
              <a:buSzPts val="2800"/>
              <a:buChar char="●"/>
            </a:pPr>
            <a:r>
              <a:rPr lang="en"/>
              <a:t>Receptors that act as a “gate” for ions</a:t>
            </a:r>
            <a:endParaRPr/>
          </a:p>
          <a:p>
            <a:pPr marL="914400" lvl="1" indent="-393700" algn="l" rtl="0">
              <a:lnSpc>
                <a:spcPct val="115000"/>
              </a:lnSpc>
              <a:spcBef>
                <a:spcPts val="0"/>
              </a:spcBef>
              <a:spcAft>
                <a:spcPts val="0"/>
              </a:spcAft>
              <a:buClr>
                <a:schemeClr val="dk1"/>
              </a:buClr>
              <a:buSzPts val="2600"/>
              <a:buChar char="○"/>
            </a:pPr>
            <a:r>
              <a:rPr lang="en" sz="2600"/>
              <a:t>When a ligand binds to the receptor, the “gate” </a:t>
            </a:r>
            <a:r>
              <a:rPr lang="en" sz="2600">
                <a:solidFill>
                  <a:srgbClr val="38761D"/>
                </a:solidFill>
              </a:rPr>
              <a:t>opens</a:t>
            </a:r>
            <a:r>
              <a:rPr lang="en" sz="2600"/>
              <a:t> or </a:t>
            </a:r>
            <a:r>
              <a:rPr lang="en" sz="2600">
                <a:solidFill>
                  <a:srgbClr val="FF0000"/>
                </a:solidFill>
              </a:rPr>
              <a:t>closes</a:t>
            </a:r>
            <a:r>
              <a:rPr lang="en" sz="2600"/>
              <a:t> allowing the diffusion of specific ions</a:t>
            </a:r>
            <a:endParaRPr sz="2600"/>
          </a:p>
          <a:p>
            <a:pPr marL="1371600" lvl="2" indent="-393700" algn="l" rtl="0">
              <a:lnSpc>
                <a:spcPct val="115000"/>
              </a:lnSpc>
              <a:spcBef>
                <a:spcPts val="0"/>
              </a:spcBef>
              <a:spcAft>
                <a:spcPts val="0"/>
              </a:spcAft>
              <a:buClr>
                <a:srgbClr val="000000"/>
              </a:buClr>
              <a:buSzPts val="2600"/>
              <a:buChar char="■"/>
            </a:pPr>
            <a:r>
              <a:rPr lang="en" sz="2600">
                <a:solidFill>
                  <a:srgbClr val="000000"/>
                </a:solidFill>
              </a:rPr>
              <a:t>Initiates a series of events that lead to a cellular response</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Ion Channels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Direct Contact</a:t>
            </a:r>
            <a:endParaRPr/>
          </a:p>
        </p:txBody>
      </p:sp>
      <p:sp>
        <p:nvSpPr>
          <p:cNvPr id="72" name="Google Shape;72;p16"/>
          <p:cNvSpPr txBox="1">
            <a:spLocks noGrp="1"/>
          </p:cNvSpPr>
          <p:nvPr>
            <p:ph type="body" idx="1"/>
          </p:nvPr>
        </p:nvSpPr>
        <p:spPr>
          <a:xfrm>
            <a:off x="110450" y="1063173"/>
            <a:ext cx="8847900" cy="27324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sz="2600" u="sng">
                <a:solidFill>
                  <a:srgbClr val="1C4587"/>
                </a:solidFill>
              </a:rPr>
              <a:t>Direct contact</a:t>
            </a:r>
            <a:r>
              <a:rPr lang="en" sz="2600"/>
              <a:t>: communication through cell junctions</a:t>
            </a:r>
            <a:endParaRPr sz="2600"/>
          </a:p>
          <a:p>
            <a:pPr marL="914400" lvl="1" indent="-406400" algn="l" rtl="0">
              <a:lnSpc>
                <a:spcPct val="115000"/>
              </a:lnSpc>
              <a:spcBef>
                <a:spcPts val="0"/>
              </a:spcBef>
              <a:spcAft>
                <a:spcPts val="0"/>
              </a:spcAft>
              <a:buSzPts val="2800"/>
              <a:buChar char="○"/>
            </a:pPr>
            <a:r>
              <a:rPr lang="en" sz="2600">
                <a:solidFill>
                  <a:srgbClr val="990000"/>
                </a:solidFill>
              </a:rPr>
              <a:t>Signaling substances</a:t>
            </a:r>
            <a:r>
              <a:rPr lang="en" sz="2600"/>
              <a:t> and other material dissolved in the cytoplasm can pass </a:t>
            </a:r>
            <a:r>
              <a:rPr lang="en" sz="2600" u="sng"/>
              <a:t>freely</a:t>
            </a:r>
            <a:r>
              <a:rPr lang="en" sz="2600"/>
              <a:t> between adjacent cells</a:t>
            </a:r>
            <a:endParaRPr sz="2600"/>
          </a:p>
          <a:p>
            <a:pPr marL="1371600" lvl="2" indent="-393700" algn="l" rtl="0">
              <a:lnSpc>
                <a:spcPct val="115000"/>
              </a:lnSpc>
              <a:spcBef>
                <a:spcPts val="0"/>
              </a:spcBef>
              <a:spcAft>
                <a:spcPts val="0"/>
              </a:spcAft>
              <a:buSzPts val="2600"/>
              <a:buChar char="■"/>
            </a:pPr>
            <a:r>
              <a:rPr lang="en"/>
              <a:t>Animal cells: </a:t>
            </a:r>
            <a:r>
              <a:rPr lang="en" u="sng">
                <a:solidFill>
                  <a:srgbClr val="1C4587"/>
                </a:solidFill>
              </a:rPr>
              <a:t>gap junctions</a:t>
            </a:r>
            <a:endParaRPr u="sng">
              <a:solidFill>
                <a:srgbClr val="1C4587"/>
              </a:solidFill>
            </a:endParaRPr>
          </a:p>
          <a:p>
            <a:pPr marL="1371600" lvl="2" indent="-393700" algn="l" rtl="0">
              <a:lnSpc>
                <a:spcPct val="115000"/>
              </a:lnSpc>
              <a:spcBef>
                <a:spcPts val="0"/>
              </a:spcBef>
              <a:spcAft>
                <a:spcPts val="0"/>
              </a:spcAft>
              <a:buSzPts val="2600"/>
              <a:buChar char="■"/>
            </a:pPr>
            <a:r>
              <a:rPr lang="en"/>
              <a:t>Plant cells: </a:t>
            </a:r>
            <a:r>
              <a:rPr lang="en" u="sng">
                <a:solidFill>
                  <a:srgbClr val="274E13"/>
                </a:solidFill>
              </a:rPr>
              <a:t>plasmodesmata</a:t>
            </a:r>
            <a:endParaRPr u="sng">
              <a:solidFill>
                <a:srgbClr val="274E1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Direct Contact</a:t>
            </a:r>
            <a:endParaRPr/>
          </a:p>
        </p:txBody>
      </p:sp>
      <p:sp>
        <p:nvSpPr>
          <p:cNvPr id="78" name="Google Shape;78;p17"/>
          <p:cNvSpPr txBox="1">
            <a:spLocks noGrp="1"/>
          </p:cNvSpPr>
          <p:nvPr>
            <p:ph type="body" idx="1"/>
          </p:nvPr>
        </p:nvSpPr>
        <p:spPr>
          <a:xfrm>
            <a:off x="110450" y="1063173"/>
            <a:ext cx="8847900" cy="27324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b="1">
                <a:solidFill>
                  <a:srgbClr val="0070C0"/>
                </a:solidFill>
              </a:rPr>
              <a:t>Example</a:t>
            </a:r>
            <a:r>
              <a:rPr lang="en"/>
              <a:t>:</a:t>
            </a:r>
            <a:endParaRPr/>
          </a:p>
          <a:p>
            <a:pPr marL="914400" lvl="1" indent="-406400" algn="l" rtl="0">
              <a:lnSpc>
                <a:spcPct val="115000"/>
              </a:lnSpc>
              <a:spcBef>
                <a:spcPts val="0"/>
              </a:spcBef>
              <a:spcAft>
                <a:spcPts val="0"/>
              </a:spcAft>
              <a:buSzPts val="2800"/>
              <a:buChar char="○"/>
            </a:pPr>
            <a:r>
              <a:rPr lang="en"/>
              <a:t>Immune cells</a:t>
            </a:r>
            <a:endParaRPr/>
          </a:p>
          <a:p>
            <a:pPr marL="1371600" lvl="2" indent="-393700" algn="l" rtl="0">
              <a:lnSpc>
                <a:spcPct val="115000"/>
              </a:lnSpc>
              <a:spcBef>
                <a:spcPts val="0"/>
              </a:spcBef>
              <a:spcAft>
                <a:spcPts val="0"/>
              </a:spcAft>
              <a:buSzPts val="2600"/>
              <a:buChar char="■"/>
            </a:pPr>
            <a:r>
              <a:rPr lang="en"/>
              <a:t>Antigen presenting cells (APCs) communicate to T cells through direct contact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20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Local Regulators</a:t>
            </a:r>
            <a:endParaRPr/>
          </a:p>
        </p:txBody>
      </p:sp>
      <p:sp>
        <p:nvSpPr>
          <p:cNvPr id="84" name="Google Shape;84;p18"/>
          <p:cNvSpPr txBox="1">
            <a:spLocks noGrp="1"/>
          </p:cNvSpPr>
          <p:nvPr>
            <p:ph type="body" idx="1"/>
          </p:nvPr>
        </p:nvSpPr>
        <p:spPr>
          <a:xfrm>
            <a:off x="148650" y="1069900"/>
            <a:ext cx="8846700" cy="41880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u="sng">
                <a:solidFill>
                  <a:srgbClr val="741B47"/>
                </a:solidFill>
              </a:rPr>
              <a:t>Local regulators</a:t>
            </a:r>
            <a:r>
              <a:rPr lang="en"/>
              <a:t>: a secreting cell will release chemical messages (local regulators/ligands) that travel a short distance through the extracellular fluid</a:t>
            </a:r>
            <a:endParaRPr/>
          </a:p>
          <a:p>
            <a:pPr marL="914400" lvl="1" indent="-406400" algn="l" rtl="0">
              <a:lnSpc>
                <a:spcPct val="115000"/>
              </a:lnSpc>
              <a:spcBef>
                <a:spcPts val="0"/>
              </a:spcBef>
              <a:spcAft>
                <a:spcPts val="0"/>
              </a:spcAft>
              <a:buSzPts val="2800"/>
              <a:buChar char="○"/>
            </a:pPr>
            <a:r>
              <a:rPr lang="en"/>
              <a:t>The chemical messages will cause a </a:t>
            </a:r>
            <a:r>
              <a:rPr lang="en">
                <a:solidFill>
                  <a:srgbClr val="E69138"/>
                </a:solidFill>
              </a:rPr>
              <a:t>response</a:t>
            </a:r>
            <a:r>
              <a:rPr lang="en"/>
              <a:t> in a </a:t>
            </a:r>
            <a:r>
              <a:rPr lang="en" u="sng"/>
              <a:t>target cell</a:t>
            </a:r>
            <a:endParaRPr u="sng"/>
          </a:p>
          <a:p>
            <a:pPr marL="914400" lvl="1" indent="-406400" algn="l" rtl="0">
              <a:lnSpc>
                <a:spcPct val="115000"/>
              </a:lnSpc>
              <a:spcBef>
                <a:spcPts val="0"/>
              </a:spcBef>
              <a:spcAft>
                <a:spcPts val="0"/>
              </a:spcAft>
              <a:buSzPts val="2800"/>
              <a:buChar char="○"/>
            </a:pPr>
            <a:r>
              <a:rPr lang="en"/>
              <a:t>Examples:</a:t>
            </a:r>
            <a:endParaRPr/>
          </a:p>
          <a:p>
            <a:pPr marL="1371600" lvl="2" indent="-393700" algn="l" rtl="0">
              <a:lnSpc>
                <a:spcPct val="115000"/>
              </a:lnSpc>
              <a:spcBef>
                <a:spcPts val="0"/>
              </a:spcBef>
              <a:spcAft>
                <a:spcPts val="0"/>
              </a:spcAft>
              <a:buSzPts val="2600"/>
              <a:buChar char="■"/>
            </a:pPr>
            <a:r>
              <a:rPr lang="en"/>
              <a:t>Paracrine signaling</a:t>
            </a:r>
            <a:endParaRPr/>
          </a:p>
          <a:p>
            <a:pPr marL="1371600" lvl="2" indent="-393700" algn="l" rtl="0">
              <a:lnSpc>
                <a:spcPct val="115000"/>
              </a:lnSpc>
              <a:spcBef>
                <a:spcPts val="0"/>
              </a:spcBef>
              <a:spcAft>
                <a:spcPts val="0"/>
              </a:spcAft>
              <a:buSzPts val="2600"/>
              <a:buChar char="■"/>
            </a:pPr>
            <a:r>
              <a:rPr lang="en"/>
              <a:t>Synaptic signaling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5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Local Regulators</a:t>
            </a:r>
            <a:endParaRPr/>
          </a:p>
        </p:txBody>
      </p:sp>
      <p:sp>
        <p:nvSpPr>
          <p:cNvPr id="90" name="Google Shape;90;p19"/>
          <p:cNvSpPr txBox="1"/>
          <p:nvPr/>
        </p:nvSpPr>
        <p:spPr>
          <a:xfrm>
            <a:off x="100025" y="1072425"/>
            <a:ext cx="4435800" cy="1935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 sz="2600" b="0" i="0" u="sng" strike="noStrike" cap="none">
                <a:solidFill>
                  <a:srgbClr val="1155CC"/>
                </a:solidFill>
                <a:latin typeface="Arial"/>
                <a:ea typeface="Arial"/>
                <a:cs typeface="Arial"/>
                <a:sym typeface="Arial"/>
              </a:rPr>
              <a:t>Paracrine signaling</a:t>
            </a:r>
            <a:r>
              <a:rPr lang="en" sz="2600" b="0" i="0" u="none" strike="noStrike" cap="none">
                <a:solidFill>
                  <a:schemeClr val="dk1"/>
                </a:solidFill>
                <a:latin typeface="Arial"/>
                <a:ea typeface="Arial"/>
                <a:cs typeface="Arial"/>
                <a:sym typeface="Arial"/>
              </a:rPr>
              <a:t>: secretory cells release local regulators (ie growth factors) via exocytosis to an adjacent cell</a:t>
            </a:r>
            <a:endParaRPr sz="2600" b="0" i="0" u="none" strike="noStrike" cap="none">
              <a:solidFill>
                <a:schemeClr val="dk1"/>
              </a:solidFill>
              <a:latin typeface="Arial"/>
              <a:ea typeface="Arial"/>
              <a:cs typeface="Arial"/>
              <a:sym typeface="Arial"/>
            </a:endParaRPr>
          </a:p>
        </p:txBody>
      </p:sp>
      <p:cxnSp>
        <p:nvCxnSpPr>
          <p:cNvPr id="91" name="Google Shape;91;p19"/>
          <p:cNvCxnSpPr/>
          <p:nvPr/>
        </p:nvCxnSpPr>
        <p:spPr>
          <a:xfrm>
            <a:off x="5757875" y="2822675"/>
            <a:ext cx="571500" cy="435000"/>
          </a:xfrm>
          <a:prstGeom prst="straightConnector1">
            <a:avLst/>
          </a:prstGeom>
          <a:noFill/>
          <a:ln w="38100" cap="flat" cmpd="sng">
            <a:solidFill>
              <a:srgbClr val="000000"/>
            </a:solidFill>
            <a:prstDash val="solid"/>
            <a:round/>
            <a:headEnd type="none" w="sm" len="sm"/>
            <a:tailEnd type="triangle" w="med" len="med"/>
          </a:ln>
        </p:spPr>
      </p:cxnSp>
      <p:sp>
        <p:nvSpPr>
          <p:cNvPr id="92" name="Google Shape;92;p19"/>
          <p:cNvSpPr txBox="1"/>
          <p:nvPr/>
        </p:nvSpPr>
        <p:spPr>
          <a:xfrm>
            <a:off x="4708300" y="2008275"/>
            <a:ext cx="1628700" cy="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Local regulator</a:t>
            </a:r>
            <a:endParaRPr sz="2400" b="0" i="0" u="none" strike="noStrike" cap="none">
              <a:solidFill>
                <a:srgbClr val="000000"/>
              </a:solidFill>
              <a:latin typeface="Arial"/>
              <a:ea typeface="Arial"/>
              <a:cs typeface="Arial"/>
              <a:sym typeface="Arial"/>
            </a:endParaRPr>
          </a:p>
        </p:txBody>
      </p:sp>
      <p:cxnSp>
        <p:nvCxnSpPr>
          <p:cNvPr id="93" name="Google Shape;93;p19"/>
          <p:cNvCxnSpPr/>
          <p:nvPr/>
        </p:nvCxnSpPr>
        <p:spPr>
          <a:xfrm>
            <a:off x="6915150" y="1885950"/>
            <a:ext cx="490500" cy="471600"/>
          </a:xfrm>
          <a:prstGeom prst="straightConnector1">
            <a:avLst/>
          </a:prstGeom>
          <a:noFill/>
          <a:ln w="38100" cap="flat" cmpd="sng">
            <a:solidFill>
              <a:srgbClr val="000000"/>
            </a:solidFill>
            <a:prstDash val="solid"/>
            <a:round/>
            <a:headEnd type="none" w="sm" len="sm"/>
            <a:tailEnd type="triangle" w="med" len="med"/>
          </a:ln>
        </p:spPr>
      </p:cxnSp>
      <p:sp>
        <p:nvSpPr>
          <p:cNvPr id="94" name="Google Shape;94;p19"/>
          <p:cNvSpPr txBox="1"/>
          <p:nvPr/>
        </p:nvSpPr>
        <p:spPr>
          <a:xfrm>
            <a:off x="5453075" y="1406875"/>
            <a:ext cx="2019300" cy="38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Target cell</a:t>
            </a:r>
            <a:endParaRPr sz="2400" b="0" i="0" u="none" strike="noStrike" cap="none">
              <a:solidFill>
                <a:srgbClr val="000000"/>
              </a:solidFill>
              <a:latin typeface="Arial"/>
              <a:ea typeface="Arial"/>
              <a:cs typeface="Arial"/>
              <a:sym typeface="Arial"/>
            </a:endParaRPr>
          </a:p>
        </p:txBody>
      </p:sp>
      <p:cxnSp>
        <p:nvCxnSpPr>
          <p:cNvPr id="95" name="Google Shape;95;p19"/>
          <p:cNvCxnSpPr/>
          <p:nvPr/>
        </p:nvCxnSpPr>
        <p:spPr>
          <a:xfrm rot="10800000" flipH="1">
            <a:off x="4186250" y="5494400"/>
            <a:ext cx="657300" cy="234900"/>
          </a:xfrm>
          <a:prstGeom prst="straightConnector1">
            <a:avLst/>
          </a:prstGeom>
          <a:noFill/>
          <a:ln w="38100" cap="flat" cmpd="sng">
            <a:solidFill>
              <a:srgbClr val="000000"/>
            </a:solidFill>
            <a:prstDash val="solid"/>
            <a:round/>
            <a:headEnd type="none" w="sm" len="sm"/>
            <a:tailEnd type="triangle" w="med" len="med"/>
          </a:ln>
        </p:spPr>
      </p:cxnSp>
      <p:sp>
        <p:nvSpPr>
          <p:cNvPr id="96" name="Google Shape;96;p19"/>
          <p:cNvSpPr txBox="1"/>
          <p:nvPr/>
        </p:nvSpPr>
        <p:spPr>
          <a:xfrm>
            <a:off x="1527100" y="5292700"/>
            <a:ext cx="3181200" cy="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Secretory cell that acts on nearby cells</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Local Regulators</a:t>
            </a:r>
            <a:endParaRPr/>
          </a:p>
        </p:txBody>
      </p:sp>
      <p:sp>
        <p:nvSpPr>
          <p:cNvPr id="102" name="Google Shape;102;p20"/>
          <p:cNvSpPr txBox="1"/>
          <p:nvPr/>
        </p:nvSpPr>
        <p:spPr>
          <a:xfrm>
            <a:off x="114300" y="1209675"/>
            <a:ext cx="4186200" cy="4306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 sz="2600" b="0" i="0" u="sng" strike="noStrike" cap="none">
                <a:solidFill>
                  <a:srgbClr val="1155CC"/>
                </a:solidFill>
                <a:latin typeface="Arial"/>
                <a:ea typeface="Arial"/>
                <a:cs typeface="Arial"/>
                <a:sym typeface="Arial"/>
              </a:rPr>
              <a:t>Synaptic signaling</a:t>
            </a:r>
            <a:r>
              <a:rPr lang="en" sz="2600" b="0" i="0" u="none" strike="noStrike" cap="none">
                <a:solidFill>
                  <a:schemeClr val="dk1"/>
                </a:solidFill>
                <a:latin typeface="Arial"/>
                <a:ea typeface="Arial"/>
                <a:cs typeface="Arial"/>
                <a:sym typeface="Arial"/>
              </a:rPr>
              <a:t>: Occurs in animal nervous systems</a:t>
            </a:r>
            <a:endParaRPr sz="2600" b="0" i="0" u="none" strike="noStrike" cap="none">
              <a:solidFill>
                <a:schemeClr val="dk1"/>
              </a:solidFill>
              <a:latin typeface="Arial"/>
              <a:ea typeface="Arial"/>
              <a:cs typeface="Arial"/>
              <a:sym typeface="Arial"/>
            </a:endParaRPr>
          </a:p>
          <a:p>
            <a:pPr marL="457200" marR="0" lvl="0" indent="-393700" algn="l" rtl="0">
              <a:lnSpc>
                <a:spcPct val="115000"/>
              </a:lnSpc>
              <a:spcBef>
                <a:spcPts val="0"/>
              </a:spcBef>
              <a:spcAft>
                <a:spcPts val="0"/>
              </a:spcAft>
              <a:buClr>
                <a:schemeClr val="dk1"/>
              </a:buClr>
              <a:buSzPts val="2600"/>
              <a:buFont typeface="Arial"/>
              <a:buChar char="●"/>
            </a:pPr>
            <a:r>
              <a:rPr lang="en" sz="2600" b="0" i="0" u="none" strike="noStrike" cap="none">
                <a:solidFill>
                  <a:schemeClr val="dk1"/>
                </a:solidFill>
                <a:latin typeface="Arial"/>
                <a:ea typeface="Arial"/>
                <a:cs typeface="Arial"/>
                <a:sym typeface="Arial"/>
              </a:rPr>
              <a:t>Neurons secrete neurotransmitters </a:t>
            </a:r>
            <a:endParaRPr sz="2600" b="0" i="0" u="none" strike="noStrike" cap="none">
              <a:solidFill>
                <a:schemeClr val="dk1"/>
              </a:solidFill>
              <a:latin typeface="Arial"/>
              <a:ea typeface="Arial"/>
              <a:cs typeface="Arial"/>
              <a:sym typeface="Arial"/>
            </a:endParaRPr>
          </a:p>
          <a:p>
            <a:pPr marL="914400" marR="0" lvl="1" indent="-393700" algn="l" rtl="0">
              <a:lnSpc>
                <a:spcPct val="115000"/>
              </a:lnSpc>
              <a:spcBef>
                <a:spcPts val="0"/>
              </a:spcBef>
              <a:spcAft>
                <a:spcPts val="0"/>
              </a:spcAft>
              <a:buClr>
                <a:schemeClr val="dk1"/>
              </a:buClr>
              <a:buSzPts val="2600"/>
              <a:buFont typeface="Arial"/>
              <a:buChar char="○"/>
            </a:pPr>
            <a:r>
              <a:rPr lang="en" sz="2600" b="0" i="0" u="none" strike="noStrike" cap="none">
                <a:solidFill>
                  <a:schemeClr val="dk1"/>
                </a:solidFill>
                <a:latin typeface="Arial"/>
                <a:ea typeface="Arial"/>
                <a:cs typeface="Arial"/>
                <a:sym typeface="Arial"/>
              </a:rPr>
              <a:t>Diffuse across the synaptic cleft-</a:t>
            </a:r>
            <a:r>
              <a:rPr lang="en" sz="2600">
                <a:solidFill>
                  <a:schemeClr val="dk1"/>
                </a:solidFill>
              </a:rPr>
              <a:t> </a:t>
            </a:r>
            <a:r>
              <a:rPr lang="en" sz="2600" b="0" i="0" u="none" strike="noStrike" cap="none">
                <a:solidFill>
                  <a:schemeClr val="dk1"/>
                </a:solidFill>
                <a:latin typeface="Arial"/>
                <a:ea typeface="Arial"/>
                <a:cs typeface="Arial"/>
                <a:sym typeface="Arial"/>
              </a:rPr>
              <a:t>space between the nerve cell and target cell</a:t>
            </a:r>
            <a:endParaRPr sz="2600" b="0" i="0" u="none" strike="noStrike" cap="none">
              <a:solidFill>
                <a:schemeClr val="dk1"/>
              </a:solidFill>
              <a:latin typeface="Arial"/>
              <a:ea typeface="Arial"/>
              <a:cs typeface="Arial"/>
              <a:sym typeface="Arial"/>
            </a:endParaRPr>
          </a:p>
        </p:txBody>
      </p:sp>
      <p:cxnSp>
        <p:nvCxnSpPr>
          <p:cNvPr id="103" name="Google Shape;103;p20"/>
          <p:cNvCxnSpPr/>
          <p:nvPr/>
        </p:nvCxnSpPr>
        <p:spPr>
          <a:xfrm>
            <a:off x="6057900" y="2571750"/>
            <a:ext cx="357300" cy="691500"/>
          </a:xfrm>
          <a:prstGeom prst="straightConnector1">
            <a:avLst/>
          </a:prstGeom>
          <a:noFill/>
          <a:ln w="38100" cap="flat" cmpd="sng">
            <a:solidFill>
              <a:srgbClr val="000000"/>
            </a:solidFill>
            <a:prstDash val="solid"/>
            <a:round/>
            <a:headEnd type="none" w="sm" len="sm"/>
            <a:tailEnd type="triangle" w="med" len="med"/>
          </a:ln>
        </p:spPr>
      </p:cxnSp>
      <p:sp>
        <p:nvSpPr>
          <p:cNvPr id="104" name="Google Shape;104;p20"/>
          <p:cNvSpPr txBox="1"/>
          <p:nvPr/>
        </p:nvSpPr>
        <p:spPr>
          <a:xfrm>
            <a:off x="4073300" y="2107175"/>
            <a:ext cx="2654700" cy="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Neurotransmitters</a:t>
            </a:r>
            <a:endParaRPr sz="2400" b="0" i="0" u="none" strike="noStrike" cap="none">
              <a:solidFill>
                <a:srgbClr val="000000"/>
              </a:solidFill>
              <a:latin typeface="Arial"/>
              <a:ea typeface="Arial"/>
              <a:cs typeface="Arial"/>
              <a:sym typeface="Arial"/>
            </a:endParaRPr>
          </a:p>
        </p:txBody>
      </p:sp>
      <p:sp>
        <p:nvSpPr>
          <p:cNvPr id="105" name="Google Shape;105;p20"/>
          <p:cNvSpPr txBox="1"/>
          <p:nvPr/>
        </p:nvSpPr>
        <p:spPr>
          <a:xfrm>
            <a:off x="6818013" y="1547800"/>
            <a:ext cx="942000" cy="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Axon</a:t>
            </a:r>
            <a:endParaRPr sz="2400" b="0" i="0" u="none" strike="noStrike" cap="none">
              <a:solidFill>
                <a:srgbClr val="000000"/>
              </a:solidFill>
              <a:latin typeface="Arial"/>
              <a:ea typeface="Arial"/>
              <a:cs typeface="Arial"/>
              <a:sym typeface="Arial"/>
            </a:endParaRPr>
          </a:p>
        </p:txBody>
      </p:sp>
      <p:sp>
        <p:nvSpPr>
          <p:cNvPr id="106" name="Google Shape;106;p20"/>
          <p:cNvSpPr txBox="1"/>
          <p:nvPr/>
        </p:nvSpPr>
        <p:spPr>
          <a:xfrm>
            <a:off x="4519550" y="3917625"/>
            <a:ext cx="1533600" cy="6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Synaptic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cleft</a:t>
            </a:r>
            <a:endParaRPr sz="2400" b="0" i="0" u="none" strike="noStrike" cap="none">
              <a:solidFill>
                <a:srgbClr val="000000"/>
              </a:solidFill>
              <a:latin typeface="Arial"/>
              <a:ea typeface="Arial"/>
              <a:cs typeface="Arial"/>
              <a:sym typeface="Arial"/>
            </a:endParaRPr>
          </a:p>
        </p:txBody>
      </p:sp>
      <p:sp>
        <p:nvSpPr>
          <p:cNvPr id="107" name="Google Shape;107;p20"/>
          <p:cNvSpPr/>
          <p:nvPr/>
        </p:nvSpPr>
        <p:spPr>
          <a:xfrm flipH="1">
            <a:off x="5824550" y="4100500"/>
            <a:ext cx="162000" cy="600000"/>
          </a:xfrm>
          <a:prstGeom prst="rightBrace">
            <a:avLst>
              <a:gd name="adj1" fmla="val 0"/>
              <a:gd name="adj2"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6270296" y="5184950"/>
            <a:ext cx="1644900" cy="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Target cell</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13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Long Distance Signaling</a:t>
            </a:r>
            <a:endParaRPr/>
          </a:p>
        </p:txBody>
      </p:sp>
      <p:sp>
        <p:nvSpPr>
          <p:cNvPr id="114" name="Google Shape;114;p21"/>
          <p:cNvSpPr txBox="1">
            <a:spLocks noGrp="1"/>
          </p:cNvSpPr>
          <p:nvPr>
            <p:ph type="body" idx="1"/>
          </p:nvPr>
        </p:nvSpPr>
        <p:spPr>
          <a:xfrm>
            <a:off x="311700" y="1308033"/>
            <a:ext cx="85206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Animals and plants use </a:t>
            </a:r>
            <a:r>
              <a:rPr lang="en" u="sng">
                <a:solidFill>
                  <a:srgbClr val="FF0000"/>
                </a:solidFill>
              </a:rPr>
              <a:t>hormones</a:t>
            </a:r>
            <a:r>
              <a:rPr lang="en"/>
              <a:t> for long distance signaling</a:t>
            </a:r>
            <a:endParaRPr/>
          </a:p>
          <a:p>
            <a:pPr marL="914400" lvl="1" indent="-406400" algn="l" rtl="0">
              <a:lnSpc>
                <a:spcPct val="115000"/>
              </a:lnSpc>
              <a:spcBef>
                <a:spcPts val="0"/>
              </a:spcBef>
              <a:spcAft>
                <a:spcPts val="0"/>
              </a:spcAft>
              <a:buClr>
                <a:schemeClr val="dk1"/>
              </a:buClr>
              <a:buSzPts val="2800"/>
              <a:buChar char="○"/>
            </a:pPr>
            <a:r>
              <a:rPr lang="en" u="sng">
                <a:solidFill>
                  <a:srgbClr val="38761D"/>
                </a:solidFill>
              </a:rPr>
              <a:t>Plants</a:t>
            </a:r>
            <a:r>
              <a:rPr lang="en">
                <a:solidFill>
                  <a:schemeClr val="dk1"/>
                </a:solidFill>
              </a:rPr>
              <a:t> release hormones that travel in the plant </a:t>
            </a:r>
            <a:r>
              <a:rPr lang="en" u="sng">
                <a:solidFill>
                  <a:schemeClr val="dk1"/>
                </a:solidFill>
              </a:rPr>
              <a:t>vascular tissue</a:t>
            </a:r>
            <a:r>
              <a:rPr lang="en">
                <a:solidFill>
                  <a:schemeClr val="dk1"/>
                </a:solidFill>
              </a:rPr>
              <a:t> (xylem and phloem) or through the </a:t>
            </a:r>
            <a:r>
              <a:rPr lang="en" u="sng">
                <a:solidFill>
                  <a:schemeClr val="dk1"/>
                </a:solidFill>
              </a:rPr>
              <a:t>air</a:t>
            </a:r>
            <a:r>
              <a:rPr lang="en">
                <a:solidFill>
                  <a:schemeClr val="dk1"/>
                </a:solidFill>
              </a:rPr>
              <a:t> to reach target tissues</a:t>
            </a:r>
            <a:endParaRPr/>
          </a:p>
          <a:p>
            <a:pPr marL="914400" lvl="1" indent="-406400" algn="l" rtl="0">
              <a:lnSpc>
                <a:spcPct val="115000"/>
              </a:lnSpc>
              <a:spcBef>
                <a:spcPts val="0"/>
              </a:spcBef>
              <a:spcAft>
                <a:spcPts val="0"/>
              </a:spcAft>
              <a:buSzPts val="2800"/>
              <a:buChar char="○"/>
            </a:pPr>
            <a:r>
              <a:rPr lang="en" u="sng">
                <a:solidFill>
                  <a:srgbClr val="B45F06"/>
                </a:solidFill>
              </a:rPr>
              <a:t>Animals</a:t>
            </a:r>
            <a:r>
              <a:rPr lang="en"/>
              <a:t> use </a:t>
            </a:r>
            <a:r>
              <a:rPr lang="en">
                <a:solidFill>
                  <a:srgbClr val="FF0000"/>
                </a:solidFill>
              </a:rPr>
              <a:t>endocrine signaling</a:t>
            </a:r>
            <a:endParaRPr>
              <a:solidFill>
                <a:srgbClr val="FF0000"/>
              </a:solidFill>
            </a:endParaRPr>
          </a:p>
          <a:p>
            <a:pPr marL="1371600" lvl="2" indent="-393700" algn="l" rtl="0">
              <a:lnSpc>
                <a:spcPct val="115000"/>
              </a:lnSpc>
              <a:spcBef>
                <a:spcPts val="0"/>
              </a:spcBef>
              <a:spcAft>
                <a:spcPts val="0"/>
              </a:spcAft>
              <a:buSzPts val="2600"/>
              <a:buChar char="■"/>
            </a:pPr>
            <a:r>
              <a:rPr lang="en"/>
              <a:t>Specialized cells release hormones into the </a:t>
            </a:r>
            <a:r>
              <a:rPr lang="en" u="sng"/>
              <a:t>circulatory system</a:t>
            </a:r>
            <a:r>
              <a:rPr lang="en"/>
              <a:t> where they reach target cells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On-screen Show (4:3)</PresentationFormat>
  <Paragraphs>193</Paragraphs>
  <Slides>35</Slides>
  <Notes>35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Simple Light</vt:lpstr>
      <vt:lpstr>PowerPoint Presentation</vt:lpstr>
      <vt:lpstr>Cell Communication</vt:lpstr>
      <vt:lpstr>How Do Cells Communicate?</vt:lpstr>
      <vt:lpstr>Direct Contact</vt:lpstr>
      <vt:lpstr>Direct Contact</vt:lpstr>
      <vt:lpstr>Local Regulators</vt:lpstr>
      <vt:lpstr>Local Regulators</vt:lpstr>
      <vt:lpstr>Local Regulators</vt:lpstr>
      <vt:lpstr>Long Distance Signaling</vt:lpstr>
      <vt:lpstr>Long Distance Signaling</vt:lpstr>
      <vt:lpstr>Quick Check</vt:lpstr>
      <vt:lpstr>Practice Problems</vt:lpstr>
      <vt:lpstr>Think, Pair, Share</vt:lpstr>
      <vt:lpstr>Cell Signaling: Overview</vt:lpstr>
      <vt:lpstr>Cell Signaling: Overview</vt:lpstr>
      <vt:lpstr>Cell Signaling: Overview</vt:lpstr>
      <vt:lpstr>Stage 1: Reception</vt:lpstr>
      <vt:lpstr>Stage 1: Reception</vt:lpstr>
      <vt:lpstr>Stage 1: Reception</vt:lpstr>
      <vt:lpstr>Stage 1: Reception</vt:lpstr>
      <vt:lpstr>Stage 2: Transduction</vt:lpstr>
      <vt:lpstr>Stage 2: Transduction</vt:lpstr>
      <vt:lpstr>Stage 2: Transduction</vt:lpstr>
      <vt:lpstr>Stage 3: Response</vt:lpstr>
      <vt:lpstr>Quick Review</vt:lpstr>
      <vt:lpstr>Signal Transduction Pathways</vt:lpstr>
      <vt:lpstr>Changes in Signal Transduction Pathways</vt:lpstr>
      <vt:lpstr>Practice FRQ</vt:lpstr>
      <vt:lpstr>Important Receptors</vt:lpstr>
      <vt:lpstr>GPCRs</vt:lpstr>
      <vt:lpstr>GPCRs</vt:lpstr>
      <vt:lpstr>GPCRs</vt:lpstr>
      <vt:lpstr>GPCRs</vt:lpstr>
      <vt:lpstr>Ion Channels</vt:lpstr>
      <vt:lpstr>Ion Channels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 Moeller</cp:lastModifiedBy>
  <cp:revision>2</cp:revision>
  <dcterms:modified xsi:type="dcterms:W3CDTF">2020-10-24T04:58:16Z</dcterms:modified>
</cp:coreProperties>
</file>