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69" r:id="rId2"/>
    <p:sldId id="270" r:id="rId3"/>
    <p:sldId id="300" r:id="rId4"/>
    <p:sldId id="275" r:id="rId5"/>
    <p:sldId id="356" r:id="rId6"/>
    <p:sldId id="276" r:id="rId7"/>
    <p:sldId id="351" r:id="rId8"/>
    <p:sldId id="340" r:id="rId9"/>
    <p:sldId id="322" r:id="rId10"/>
    <p:sldId id="347" r:id="rId11"/>
    <p:sldId id="352" r:id="rId12"/>
    <p:sldId id="353" r:id="rId13"/>
    <p:sldId id="348" r:id="rId14"/>
    <p:sldId id="349" r:id="rId15"/>
    <p:sldId id="354" r:id="rId16"/>
    <p:sldId id="355" r:id="rId17"/>
    <p:sldId id="342" r:id="rId18"/>
    <p:sldId id="350" r:id="rId19"/>
    <p:sldId id="299" r:id="rId2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p:cViewPr varScale="1">
        <p:scale>
          <a:sx n="51" d="100"/>
          <a:sy n="51" d="100"/>
        </p:scale>
        <p:origin x="1256" y="264"/>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3" d="2"/>
        <a:sy n="3" d="2"/>
      </p:scale>
      <p:origin x="0" y="0"/>
    </p:cViewPr>
  </p:notesTextViewPr>
  <p:notesViewPr>
    <p:cSldViewPr>
      <p:cViewPr varScale="1">
        <p:scale>
          <a:sx n="76" d="100"/>
          <a:sy n="76" d="100"/>
        </p:scale>
        <p:origin x="25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11/11/2025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11/11/2025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240152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5DF52-2D6D-B296-2C5A-46D5D09400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53806F-9CE2-89D0-2FDF-10BEEE20CA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C1C9F9-47AE-6BFD-09D9-F388A5C72E6B}"/>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6F230488-ABF0-496C-C116-09D4C075C401}"/>
              </a:ext>
            </a:extLst>
          </p:cNvPr>
          <p:cNvSpPr>
            <a:spLocks noGrp="1"/>
          </p:cNvSpPr>
          <p:nvPr>
            <p:ph type="sldNum" sz="quarter" idx="10"/>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3750883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E630B-4E80-D260-4E05-FC06CDD731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37EFE-A6AC-7F08-2A09-93F4A10E4C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4ACD82-F094-E544-90BA-97C27E41F9AE}"/>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30CAC1A4-8C9C-CD0C-E560-278A02EFF97F}"/>
              </a:ext>
            </a:extLst>
          </p:cNvPr>
          <p:cNvSpPr>
            <a:spLocks noGrp="1"/>
          </p:cNvSpPr>
          <p:nvPr>
            <p:ph type="sldNum" sz="quarter" idx="10"/>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3458874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CAFC7-5BB1-89BB-E0B2-9FD45C97A7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8CA7EE-ADAE-558F-343C-F36199F044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4F99DA-EA76-62C0-0180-E2EE1E17FF91}"/>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5680CE22-5B12-0BDF-7C37-980366DB5FCE}"/>
              </a:ext>
            </a:extLst>
          </p:cNvPr>
          <p:cNvSpPr>
            <a:spLocks noGrp="1"/>
          </p:cNvSpPr>
          <p:nvPr>
            <p:ph type="sldNum" sz="quarter" idx="10"/>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4008127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0FE91-16E6-1331-03B1-56D520D5D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9066B-2876-FFBE-4104-1EB5BD6379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594CE6-D745-510C-9649-D4E71E38E8D9}"/>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58F45E54-01F8-4B9A-96E9-00D1B120F513}"/>
              </a:ext>
            </a:extLst>
          </p:cNvPr>
          <p:cNvSpPr>
            <a:spLocks noGrp="1"/>
          </p:cNvSpPr>
          <p:nvPr>
            <p:ph type="sldNum" sz="quarter" idx="10"/>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1469190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9FF1F-29D5-AC85-DA99-F27AA7498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F7F93-9804-B52B-4398-2E21C6C56F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7702FE-4F30-4BEC-0F90-4AE599DA739D}"/>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8668F025-BD63-E269-54F1-9840A147D5CD}"/>
              </a:ext>
            </a:extLst>
          </p:cNvPr>
          <p:cNvSpPr>
            <a:spLocks noGrp="1"/>
          </p:cNvSpPr>
          <p:nvPr>
            <p:ph type="sldNum" sz="quarter" idx="10"/>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3441217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ADCA9-1066-9896-11A2-021000FE1B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B68A8-83A2-FF67-4A81-E1E5022C1D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AF22F4-6F5F-546E-6E9F-68C8DABB61DB}"/>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1415A78F-5209-ECED-7E11-F014F597CFBB}"/>
              </a:ext>
            </a:extLst>
          </p:cNvPr>
          <p:cNvSpPr>
            <a:spLocks noGrp="1"/>
          </p:cNvSpPr>
          <p:nvPr>
            <p:ph type="sldNum" sz="quarter" idx="10"/>
          </p:nvPr>
        </p:nvSpPr>
        <p:spPr/>
        <p:txBody>
          <a:bodyPr/>
          <a:lstStyle/>
          <a:p>
            <a:fld id="{69C971FF-EF28-4195-A575-329446EFAA55}" type="slidenum">
              <a:rPr lang="en-US" smtClean="0"/>
              <a:t>17</a:t>
            </a:fld>
            <a:endParaRPr lang="en-US"/>
          </a:p>
        </p:txBody>
      </p:sp>
    </p:spTree>
    <p:extLst>
      <p:ext uri="{BB962C8B-B14F-4D97-AF65-F5344CB8AC3E}">
        <p14:creationId xmlns:p14="http://schemas.microsoft.com/office/powerpoint/2010/main" val="2928210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B640C-CA86-424B-9DFC-953EAF99D2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7B2415-4C6E-1C73-B1EE-2D7D85C6B4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F64219-727F-B09E-C9F1-45824A0A2C30}"/>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1683218F-5517-D797-6EDD-3C243EABDD03}"/>
              </a:ext>
            </a:extLst>
          </p:cNvPr>
          <p:cNvSpPr>
            <a:spLocks noGrp="1"/>
          </p:cNvSpPr>
          <p:nvPr>
            <p:ph type="sldNum" sz="quarter" idx="10"/>
          </p:nvPr>
        </p:nvSpPr>
        <p:spPr/>
        <p:txBody>
          <a:bodyPr/>
          <a:lstStyle/>
          <a:p>
            <a:fld id="{69C971FF-EF28-4195-A575-329446EFAA55}" type="slidenum">
              <a:rPr lang="en-US" smtClean="0"/>
              <a:t>18</a:t>
            </a:fld>
            <a:endParaRPr lang="en-US"/>
          </a:p>
        </p:txBody>
      </p:sp>
    </p:spTree>
    <p:extLst>
      <p:ext uri="{BB962C8B-B14F-4D97-AF65-F5344CB8AC3E}">
        <p14:creationId xmlns:p14="http://schemas.microsoft.com/office/powerpoint/2010/main" val="1307524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97FD3-E093-E9FD-2BB3-A45550C0A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AC8CFB-AE6A-CA9F-18A9-A212D4D8C3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DEF4C2-5A21-34C6-BD6B-8168F8D6B6A7}"/>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798704E3-D183-9C66-431A-D029A7F72961}"/>
              </a:ext>
            </a:extLst>
          </p:cNvPr>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525218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D8BB3-9E8D-61AC-D991-6211B8E3A1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751875-F672-FE73-5EAE-41FCA8D9B4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B33D92-6E45-A9DF-73FA-60331DF9F115}"/>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AC319F31-4DCC-EA1E-3DCC-F0D74D3418C3}"/>
              </a:ext>
            </a:extLst>
          </p:cNvPr>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416448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C82F1-3EE9-D6B9-8C42-78EB40E5B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8AEC0B-625E-2BEE-2174-3FE8AD0620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511E0E-3ACD-14C9-F491-690D1F555EAB}"/>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BD9E51B3-BCB4-D4E9-7E7D-866A579BA020}"/>
              </a:ext>
            </a:extLst>
          </p:cNvPr>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24828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23F04-1485-1480-3895-1ED22A0A79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54C5B-7C30-6130-FDF9-11FCC4E213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52956-EAD6-2702-D40A-C79E987BBA24}"/>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5DCB8F31-245C-6AE0-755B-11A4936FBCC0}"/>
              </a:ext>
            </a:extLst>
          </p:cNvPr>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2946302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66A06-BD62-DDC1-FF75-E9FA90356F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470E6E-5B52-A154-C752-E54C2F3074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0CB535-108B-4E15-7054-632581A61705}"/>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860FF3D5-E2F0-B841-2EBB-F707D431196F}"/>
              </a:ext>
            </a:extLst>
          </p:cNvPr>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626208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B6A5C-9071-3043-B326-326291A28A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00A8F7-862A-CE61-2882-357ECA1E2F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C6C9F1-4942-A2E2-A545-0DA4C1EBB6E0}"/>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0E50C057-4590-D679-37DF-BABBB7A16720}"/>
              </a:ext>
            </a:extLst>
          </p:cNvPr>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1375102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411B6-2404-A5AC-7AC4-8AFBFA259B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ED27A-9E9F-E1C3-CDC2-6841D2CBE0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544BF2-4F35-FBED-3DB9-33855FEACD2D}"/>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CB58371E-6AF8-1B08-38B1-F82ECD71E6CD}"/>
              </a:ext>
            </a:extLst>
          </p:cNvPr>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3251918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59E1E-81F6-962D-A3D3-16548A37B9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297DDA-261B-B05A-689D-ADDF0E654E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6FD867-0C4C-7C10-73CB-634C1370119C}"/>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493E11EC-48F2-DDAF-1C3C-423D72305BE9}"/>
              </a:ext>
            </a:extLst>
          </p:cNvPr>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1024729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pPr/>
              <a:t>11/11/2025</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pPr/>
              <a:t>‹#›</a:t>
            </a:fld>
            <a:endParaRPr lang="en-US"/>
          </a:p>
        </p:txBody>
      </p:sp>
    </p:spTree>
    <p:extLst>
      <p:ext uri="{BB962C8B-B14F-4D97-AF65-F5344CB8AC3E}">
        <p14:creationId xmlns:p14="http://schemas.microsoft.com/office/powerpoint/2010/main" val="222367180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11/11/2025</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28745573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11/11/2025</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23921951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11/11/2025</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67015062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11/11/2025</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03362473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11/11/2025</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73045386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13255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EDF33987-6305-4E2A-BF18-EF013ECE927B}" type="datetimeFigureOut">
              <a:rPr lang="en-US" smtClean="0"/>
              <a:t>11/11/2025</a:t>
            </a:fld>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44210522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DF33987-6305-4E2A-BF18-EF013ECE927B}" type="datetimeFigureOut">
              <a:rPr lang="en-US" smtClean="0"/>
              <a:t>11/11/2025</a:t>
            </a:fld>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139068231"/>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EDF33987-6305-4E2A-BF18-EF013ECE927B}" type="datetimeFigureOut">
              <a:rPr lang="en-US" smtClean="0"/>
              <a:t>11/11/2025</a:t>
            </a:fld>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52978525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11/11/2025</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58198885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11/11/2025</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70294176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40000">
              <a:schemeClr val="bg2"/>
            </a:gs>
            <a:gs pos="10000">
              <a:schemeClr val="bg1">
                <a:lumMod val="95000"/>
              </a:schemeClr>
            </a:gs>
            <a:gs pos="100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userDrawn="1"/>
        </p:nvSpPr>
        <p:spPr bwMode="ltGray">
          <a:xfrm>
            <a:off x="1460" y="0"/>
            <a:ext cx="12188952"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11/11/2025</a:t>
            </a:fld>
            <a:endParaRPr lang="en-US" dirty="0"/>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43171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ourcebooks.fordham.edu/source/1354-ibnbattuta.as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hyperlink" Target="https://sourcebooks.fordham.edu/eastasia/taizong-govt.as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Abadi" panose="020B0604020104020204" pitchFamily="34" charset="0"/>
              </a:rPr>
              <a:t>1.7 Comparison in the Period from c. 1200 to c. 1450 </a:t>
            </a:r>
          </a:p>
        </p:txBody>
      </p:sp>
      <p:sp>
        <p:nvSpPr>
          <p:cNvPr id="5" name="Subtitle 4"/>
          <p:cNvSpPr>
            <a:spLocks noGrp="1"/>
          </p:cNvSpPr>
          <p:nvPr>
            <p:ph type="subTitle" idx="1"/>
          </p:nvPr>
        </p:nvSpPr>
        <p:spPr/>
        <p:txBody>
          <a:bodyPr/>
          <a:lstStyle/>
          <a:p>
            <a:r>
              <a:rPr lang="en-US" dirty="0">
                <a:latin typeface="Abadi" panose="020B0604020104020204" pitchFamily="34" charset="0"/>
              </a:rPr>
              <a:t>Dr. Robert E. Sawyer</a:t>
            </a:r>
          </a:p>
        </p:txBody>
      </p:sp>
    </p:spTree>
    <p:extLst>
      <p:ext uri="{BB962C8B-B14F-4D97-AF65-F5344CB8AC3E}">
        <p14:creationId xmlns:p14="http://schemas.microsoft.com/office/powerpoint/2010/main" val="28870829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A949F335-3CEE-9D2F-EE81-684AC9EFF1D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39C4DB-8949-B776-F5BE-E3512DCFB3F5}"/>
              </a:ext>
            </a:extLst>
          </p:cNvPr>
          <p:cNvSpPr>
            <a:spLocks noGrp="1"/>
          </p:cNvSpPr>
          <p:nvPr>
            <p:ph type="title"/>
          </p:nvPr>
        </p:nvSpPr>
        <p:spPr>
          <a:xfrm>
            <a:off x="379412" y="609600"/>
            <a:ext cx="9753600" cy="762000"/>
          </a:xfrm>
        </p:spPr>
        <p:txBody>
          <a:bodyPr>
            <a:noAutofit/>
          </a:bodyPr>
          <a:lstStyle/>
          <a:p>
            <a:r>
              <a:rPr lang="en-US" sz="3200" dirty="0">
                <a:latin typeface="Abadi" panose="020B0604020104020204" pitchFamily="34" charset="0"/>
              </a:rPr>
              <a:t>Guided Source Analysis</a:t>
            </a:r>
          </a:p>
        </p:txBody>
      </p:sp>
      <p:sp>
        <p:nvSpPr>
          <p:cNvPr id="8" name="TextBox 7">
            <a:extLst>
              <a:ext uri="{FF2B5EF4-FFF2-40B4-BE49-F238E27FC236}">
                <a16:creationId xmlns:a16="http://schemas.microsoft.com/office/drawing/2014/main" id="{F95930E4-CDD4-82A8-AC34-90DDB88F4A57}"/>
              </a:ext>
            </a:extLst>
          </p:cNvPr>
          <p:cNvSpPr txBox="1"/>
          <p:nvPr/>
        </p:nvSpPr>
        <p:spPr>
          <a:xfrm>
            <a:off x="1103312" y="1828800"/>
            <a:ext cx="9982200" cy="2677656"/>
          </a:xfrm>
          <a:prstGeom prst="rect">
            <a:avLst/>
          </a:prstGeom>
          <a:noFill/>
          <a:ln>
            <a:solidFill>
              <a:schemeClr val="bg2"/>
            </a:solidFill>
          </a:ln>
        </p:spPr>
        <p:txBody>
          <a:bodyPr wrap="square">
            <a:spAutoFit/>
          </a:bodyPr>
          <a:lstStyle/>
          <a:p>
            <a:pPr marL="0" marR="0">
              <a:buNone/>
            </a:pPr>
            <a:r>
              <a:rPr lang="en-US" sz="2800" b="1" kern="100" dirty="0">
                <a:effectLst/>
                <a:latin typeface="Arial" panose="020B0604020202020204" pitchFamily="34" charset="0"/>
                <a:ea typeface="Aptos" panose="020B0004020202020204" pitchFamily="34" charset="0"/>
              </a:rPr>
              <a:t>Questions for Source 1 (Song China):</a:t>
            </a:r>
            <a:endParaRPr lang="en-US" sz="2800" kern="100" dirty="0">
              <a:effectLst/>
              <a:latin typeface="Arial" panose="020B0604020202020204" pitchFamily="34" charset="0"/>
              <a:ea typeface="Aptos" panose="020B0004020202020204" pitchFamily="34" charset="0"/>
            </a:endParaRPr>
          </a:p>
          <a:p>
            <a:pPr marL="342900" marR="0" lvl="0" indent="-342900">
              <a:buFont typeface="+mj-lt"/>
              <a:buAutoNum type="arabicPeriod"/>
              <a:tabLst>
                <a:tab pos="457200" algn="l"/>
              </a:tabLst>
            </a:pPr>
            <a:r>
              <a:rPr lang="en-US" sz="2800" kern="100" dirty="0">
                <a:effectLst/>
                <a:latin typeface="Arial" panose="020B0604020202020204" pitchFamily="34" charset="0"/>
                <a:ea typeface="Aptos" panose="020B0004020202020204" pitchFamily="34" charset="0"/>
              </a:rPr>
              <a:t>According to Emperor </a:t>
            </a:r>
            <a:r>
              <a:rPr lang="en-US" sz="2800" kern="100" dirty="0" err="1">
                <a:effectLst/>
                <a:latin typeface="Arial" panose="020B0604020202020204" pitchFamily="34" charset="0"/>
                <a:ea typeface="Aptos" panose="020B0004020202020204" pitchFamily="34" charset="0"/>
              </a:rPr>
              <a:t>Taizong</a:t>
            </a:r>
            <a:r>
              <a:rPr lang="en-US" sz="2800" kern="100" dirty="0">
                <a:effectLst/>
                <a:latin typeface="Arial" panose="020B0604020202020204" pitchFamily="34" charset="0"/>
                <a:ea typeface="Aptos" panose="020B0004020202020204" pitchFamily="34" charset="0"/>
              </a:rPr>
              <a:t>, what makes a ruler successful?</a:t>
            </a:r>
          </a:p>
          <a:p>
            <a:pPr marL="342900" marR="0" lvl="0" indent="-342900">
              <a:buFont typeface="+mj-lt"/>
              <a:buAutoNum type="arabicPeriod"/>
              <a:tabLst>
                <a:tab pos="457200" algn="l"/>
              </a:tabLst>
            </a:pPr>
            <a:r>
              <a:rPr lang="en-US" sz="2800" kern="100" dirty="0">
                <a:effectLst/>
                <a:latin typeface="Arial" panose="020B0604020202020204" pitchFamily="34" charset="0"/>
                <a:ea typeface="Aptos" panose="020B0004020202020204" pitchFamily="34" charset="0"/>
              </a:rPr>
              <a:t>How does this passage reflect Confucian values of governance?</a:t>
            </a:r>
          </a:p>
          <a:p>
            <a:pPr marL="342900" marR="0" lvl="0" indent="-342900">
              <a:buFont typeface="+mj-lt"/>
              <a:buAutoNum type="arabicPeriod"/>
              <a:tabLst>
                <a:tab pos="457200" algn="l"/>
              </a:tabLst>
            </a:pPr>
            <a:r>
              <a:rPr lang="en-US" sz="2800" kern="100" dirty="0">
                <a:effectLst/>
                <a:latin typeface="Arial" panose="020B0604020202020204" pitchFamily="34" charset="0"/>
                <a:ea typeface="Aptos" panose="020B0004020202020204" pitchFamily="34" charset="0"/>
              </a:rPr>
              <a:t>How might such ideals strengthen state power in China?</a:t>
            </a:r>
          </a:p>
        </p:txBody>
      </p:sp>
    </p:spTree>
    <p:extLst>
      <p:ext uri="{BB962C8B-B14F-4D97-AF65-F5344CB8AC3E}">
        <p14:creationId xmlns:p14="http://schemas.microsoft.com/office/powerpoint/2010/main" val="266667598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44F0B8EA-0B02-7349-DB9A-83798F06A18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A485A69-151A-0CA4-9E16-F1A1C7E0863D}"/>
              </a:ext>
            </a:extLst>
          </p:cNvPr>
          <p:cNvSpPr>
            <a:spLocks noGrp="1"/>
          </p:cNvSpPr>
          <p:nvPr>
            <p:ph type="title"/>
          </p:nvPr>
        </p:nvSpPr>
        <p:spPr>
          <a:xfrm>
            <a:off x="379412" y="609600"/>
            <a:ext cx="9753600" cy="762000"/>
          </a:xfrm>
        </p:spPr>
        <p:txBody>
          <a:bodyPr>
            <a:noAutofit/>
          </a:bodyPr>
          <a:lstStyle/>
          <a:p>
            <a:r>
              <a:rPr lang="en-US" sz="3200" dirty="0">
                <a:latin typeface="Abadi" panose="020B0604020104020204" pitchFamily="34" charset="0"/>
              </a:rPr>
              <a:t>Source 2: Ibn Battuta Describes the Mali Empire (c. 1352 CE)</a:t>
            </a:r>
          </a:p>
        </p:txBody>
      </p:sp>
      <p:sp>
        <p:nvSpPr>
          <p:cNvPr id="2" name="Content Placeholder 1">
            <a:extLst>
              <a:ext uri="{FF2B5EF4-FFF2-40B4-BE49-F238E27FC236}">
                <a16:creationId xmlns:a16="http://schemas.microsoft.com/office/drawing/2014/main" id="{4FBFF3F1-91D6-7B48-8045-036AFF488FD1}"/>
              </a:ext>
            </a:extLst>
          </p:cNvPr>
          <p:cNvSpPr>
            <a:spLocks noGrp="1"/>
          </p:cNvSpPr>
          <p:nvPr>
            <p:ph idx="1"/>
          </p:nvPr>
        </p:nvSpPr>
        <p:spPr>
          <a:xfrm>
            <a:off x="912812" y="1371600"/>
            <a:ext cx="9753600" cy="1143000"/>
          </a:xfrm>
        </p:spPr>
        <p:txBody>
          <a:bodyPr>
            <a:normAutofit fontScale="85000" lnSpcReduction="20000"/>
          </a:bodyPr>
          <a:lstStyle/>
          <a:p>
            <a:pPr marL="45720" indent="0">
              <a:lnSpc>
                <a:spcPct val="110000"/>
              </a:lnSpc>
              <a:spcBef>
                <a:spcPts val="0"/>
              </a:spcBef>
              <a:buNone/>
            </a:pPr>
            <a:r>
              <a:rPr lang="en-US" sz="2800" dirty="0">
                <a:latin typeface="Abadi" panose="020B0604020104020204" pitchFamily="34" charset="0"/>
              </a:rPr>
              <a:t>Source: “Ibn Battuta: Travels in Asia and Africa, 1325–1354,” trans. H.A.R. Gibb, from the Internet Medieval Sourcebook, Fordham University.</a:t>
            </a:r>
          </a:p>
          <a:p>
            <a:pPr marL="45720" indent="0">
              <a:lnSpc>
                <a:spcPct val="110000"/>
              </a:lnSpc>
              <a:spcBef>
                <a:spcPts val="0"/>
              </a:spcBef>
              <a:buNone/>
            </a:pPr>
            <a:r>
              <a:rPr lang="en-US" sz="2800" dirty="0">
                <a:latin typeface="Abadi" panose="020B0604020104020204" pitchFamily="34" charset="0"/>
                <a:hlinkClick r:id="rId3"/>
              </a:rPr>
              <a:t>https://sourcebooks.fordham.edu/source/1354-ibnbattuta.asp</a:t>
            </a:r>
            <a:r>
              <a:rPr lang="en-US" sz="2800" dirty="0">
                <a:latin typeface="Abadi" panose="020B0604020104020204" pitchFamily="34" charset="0"/>
              </a:rPr>
              <a:t> </a:t>
            </a:r>
          </a:p>
        </p:txBody>
      </p:sp>
      <p:sp>
        <p:nvSpPr>
          <p:cNvPr id="8" name="TextBox 7">
            <a:extLst>
              <a:ext uri="{FF2B5EF4-FFF2-40B4-BE49-F238E27FC236}">
                <a16:creationId xmlns:a16="http://schemas.microsoft.com/office/drawing/2014/main" id="{296EDCD0-D468-FB3A-2278-669A870A1F61}"/>
              </a:ext>
            </a:extLst>
          </p:cNvPr>
          <p:cNvSpPr txBox="1"/>
          <p:nvPr/>
        </p:nvSpPr>
        <p:spPr>
          <a:xfrm>
            <a:off x="379412" y="2514600"/>
            <a:ext cx="11277600" cy="3785652"/>
          </a:xfrm>
          <a:prstGeom prst="rect">
            <a:avLst/>
          </a:prstGeom>
          <a:noFill/>
          <a:ln>
            <a:solidFill>
              <a:schemeClr val="bg2"/>
            </a:solidFill>
          </a:ln>
        </p:spPr>
        <p:txBody>
          <a:bodyPr wrap="square">
            <a:spAutoFit/>
          </a:bodyPr>
          <a:lstStyle/>
          <a:p>
            <a:pPr marL="0" marR="0">
              <a:buNone/>
            </a:pPr>
            <a:r>
              <a:rPr lang="en-US" sz="2400" kern="100" dirty="0">
                <a:effectLst/>
                <a:latin typeface="Arial" panose="020B0604020202020204" pitchFamily="34" charset="0"/>
                <a:ea typeface="Aptos" panose="020B0004020202020204" pitchFamily="34" charset="0"/>
              </a:rPr>
              <a:t>The people of Mali have a deep hatred of injustice. Their sultan does not forgive anyone guilty of the least act of it. Their government is well ordered, and no one among them is afraid of being wronged. In the kingdom, there is complete safety; a man may travel alone without fear of thieves or robbers.</a:t>
            </a:r>
          </a:p>
          <a:p>
            <a:pPr marL="0" marR="0">
              <a:buNone/>
            </a:pPr>
            <a:endParaRPr lang="en-US" sz="2400" kern="100" dirty="0">
              <a:effectLst/>
              <a:latin typeface="Arial" panose="020B0604020202020204" pitchFamily="34" charset="0"/>
              <a:ea typeface="Aptos" panose="020B0004020202020204" pitchFamily="34" charset="0"/>
            </a:endParaRPr>
          </a:p>
          <a:p>
            <a:pPr marL="0" marR="0">
              <a:buNone/>
            </a:pPr>
            <a:r>
              <a:rPr lang="en-US" sz="2400" kern="100" dirty="0">
                <a:effectLst/>
                <a:latin typeface="Arial" panose="020B0604020202020204" pitchFamily="34" charset="0"/>
                <a:ea typeface="Aptos" panose="020B0004020202020204" pitchFamily="34" charset="0"/>
              </a:rPr>
              <a:t>The inhabitants are Muslims who constantly attend prayers and study the Qur’an. The women are respected and enjoy freedom, and the king honors scholars and clerics. Yet their customs differ from those of other Muslim peoples: they eat certain foods forbidden in our lands, and their ceremonies include dancing and music.</a:t>
            </a:r>
          </a:p>
        </p:txBody>
      </p:sp>
    </p:spTree>
    <p:extLst>
      <p:ext uri="{BB962C8B-B14F-4D97-AF65-F5344CB8AC3E}">
        <p14:creationId xmlns:p14="http://schemas.microsoft.com/office/powerpoint/2010/main" val="241406660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F81D86F3-264B-DD65-FD28-29A5623D428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F29768-AE31-AC87-7B59-8E5F2FDBC5BF}"/>
              </a:ext>
            </a:extLst>
          </p:cNvPr>
          <p:cNvSpPr>
            <a:spLocks noGrp="1"/>
          </p:cNvSpPr>
          <p:nvPr>
            <p:ph type="title"/>
          </p:nvPr>
        </p:nvSpPr>
        <p:spPr>
          <a:xfrm>
            <a:off x="379412" y="609600"/>
            <a:ext cx="9753600" cy="762000"/>
          </a:xfrm>
        </p:spPr>
        <p:txBody>
          <a:bodyPr>
            <a:noAutofit/>
          </a:bodyPr>
          <a:lstStyle/>
          <a:p>
            <a:r>
              <a:rPr lang="en-US" sz="3200" dirty="0">
                <a:latin typeface="Abadi" panose="020B0604020104020204" pitchFamily="34" charset="0"/>
              </a:rPr>
              <a:t>Guided Source Analysis</a:t>
            </a:r>
          </a:p>
        </p:txBody>
      </p:sp>
      <p:sp>
        <p:nvSpPr>
          <p:cNvPr id="8" name="TextBox 7">
            <a:extLst>
              <a:ext uri="{FF2B5EF4-FFF2-40B4-BE49-F238E27FC236}">
                <a16:creationId xmlns:a16="http://schemas.microsoft.com/office/drawing/2014/main" id="{EBC456F3-3857-39B9-2558-12B6979ACD5D}"/>
              </a:ext>
            </a:extLst>
          </p:cNvPr>
          <p:cNvSpPr txBox="1"/>
          <p:nvPr/>
        </p:nvSpPr>
        <p:spPr>
          <a:xfrm>
            <a:off x="1103312" y="1828800"/>
            <a:ext cx="9982200" cy="2677656"/>
          </a:xfrm>
          <a:prstGeom prst="rect">
            <a:avLst/>
          </a:prstGeom>
          <a:noFill/>
          <a:ln>
            <a:solidFill>
              <a:schemeClr val="bg2"/>
            </a:solidFill>
          </a:ln>
        </p:spPr>
        <p:txBody>
          <a:bodyPr wrap="square">
            <a:spAutoFit/>
          </a:bodyPr>
          <a:lstStyle/>
          <a:p>
            <a:pPr marL="0" marR="0">
              <a:buNone/>
            </a:pPr>
            <a:r>
              <a:rPr lang="en-US" sz="2800" b="1" kern="100">
                <a:effectLst/>
                <a:latin typeface="Arial" panose="020B0604020202020204" pitchFamily="34" charset="0"/>
                <a:ea typeface="Aptos" panose="020B0004020202020204" pitchFamily="34" charset="0"/>
              </a:rPr>
              <a:t>Questions for Source 2 (Mali Empire):</a:t>
            </a:r>
            <a:endParaRPr lang="en-US" sz="2800" kern="100">
              <a:effectLst/>
              <a:latin typeface="Arial" panose="020B0604020202020204" pitchFamily="34" charset="0"/>
              <a:ea typeface="Aptos" panose="020B0004020202020204" pitchFamily="34" charset="0"/>
            </a:endParaRPr>
          </a:p>
          <a:p>
            <a:pPr marL="342900" marR="0" lvl="0" indent="-342900">
              <a:buFont typeface="+mj-lt"/>
              <a:buAutoNum type="arabicPeriod"/>
              <a:tabLst>
                <a:tab pos="457200" algn="l"/>
              </a:tabLst>
            </a:pPr>
            <a:r>
              <a:rPr lang="en-US" sz="2800" kern="100">
                <a:effectLst/>
                <a:latin typeface="Arial" panose="020B0604020202020204" pitchFamily="34" charset="0"/>
                <a:ea typeface="Aptos" panose="020B0004020202020204" pitchFamily="34" charset="0"/>
              </a:rPr>
              <a:t>What aspects of the Mali Empire impressed Ibn Battuta?</a:t>
            </a:r>
          </a:p>
          <a:p>
            <a:pPr marL="342900" marR="0" lvl="0" indent="-342900">
              <a:buFont typeface="+mj-lt"/>
              <a:buAutoNum type="arabicPeriod"/>
              <a:tabLst>
                <a:tab pos="457200" algn="l"/>
              </a:tabLst>
            </a:pPr>
            <a:r>
              <a:rPr lang="en-US" sz="2800" kern="100">
                <a:effectLst/>
                <a:latin typeface="Arial" panose="020B0604020202020204" pitchFamily="34" charset="0"/>
                <a:ea typeface="Aptos" panose="020B0004020202020204" pitchFamily="34" charset="0"/>
              </a:rPr>
              <a:t>How does this description show a blend of Islamic and local traditions?</a:t>
            </a:r>
          </a:p>
          <a:p>
            <a:pPr marL="342900" marR="0" lvl="0" indent="-342900">
              <a:buFont typeface="+mj-lt"/>
              <a:buAutoNum type="arabicPeriod"/>
              <a:tabLst>
                <a:tab pos="457200" algn="l"/>
              </a:tabLst>
            </a:pPr>
            <a:r>
              <a:rPr lang="en-US" sz="2800" kern="100">
                <a:effectLst/>
                <a:latin typeface="Arial" panose="020B0604020202020204" pitchFamily="34" charset="0"/>
                <a:ea typeface="Aptos" panose="020B0004020202020204" pitchFamily="34" charset="0"/>
              </a:rPr>
              <a:t>In what ways does Mali’s system differ from the Chinese imperial model?</a:t>
            </a:r>
          </a:p>
        </p:txBody>
      </p:sp>
    </p:spTree>
    <p:extLst>
      <p:ext uri="{BB962C8B-B14F-4D97-AF65-F5344CB8AC3E}">
        <p14:creationId xmlns:p14="http://schemas.microsoft.com/office/powerpoint/2010/main" val="350959384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8A019F7A-CC0A-3768-3274-31E4AB63A2F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2EE37AB-900A-4ECB-AF94-8DD2B678DDC8}"/>
              </a:ext>
            </a:extLst>
          </p:cNvPr>
          <p:cNvSpPr>
            <a:spLocks noGrp="1"/>
          </p:cNvSpPr>
          <p:nvPr>
            <p:ph type="title"/>
          </p:nvPr>
        </p:nvSpPr>
        <p:spPr>
          <a:xfrm>
            <a:off x="379412" y="609600"/>
            <a:ext cx="10896600" cy="762000"/>
          </a:xfrm>
        </p:spPr>
        <p:txBody>
          <a:bodyPr>
            <a:noAutofit/>
          </a:bodyPr>
          <a:lstStyle/>
          <a:p>
            <a:r>
              <a:rPr lang="en-US" sz="3200" dirty="0">
                <a:latin typeface="Abadi" panose="020B0604020104020204" pitchFamily="34" charset="0"/>
              </a:rPr>
              <a:t>Comparison Chart: State Formation, c. 1200–1450</a:t>
            </a:r>
          </a:p>
        </p:txBody>
      </p:sp>
      <p:graphicFrame>
        <p:nvGraphicFramePr>
          <p:cNvPr id="6" name="Table 5">
            <a:extLst>
              <a:ext uri="{FF2B5EF4-FFF2-40B4-BE49-F238E27FC236}">
                <a16:creationId xmlns:a16="http://schemas.microsoft.com/office/drawing/2014/main" id="{C35F7182-700D-5AB9-1010-0D3C85FFDB5B}"/>
              </a:ext>
            </a:extLst>
          </p:cNvPr>
          <p:cNvGraphicFramePr>
            <a:graphicFrameLocks noGrp="1"/>
          </p:cNvGraphicFramePr>
          <p:nvPr>
            <p:extLst>
              <p:ext uri="{D42A27DB-BD31-4B8C-83A1-F6EECF244321}">
                <p14:modId xmlns:p14="http://schemas.microsoft.com/office/powerpoint/2010/main" val="3522783988"/>
              </p:ext>
            </p:extLst>
          </p:nvPr>
        </p:nvGraphicFramePr>
        <p:xfrm>
          <a:off x="608012" y="1407459"/>
          <a:ext cx="11125200" cy="5212080"/>
        </p:xfrm>
        <a:graphic>
          <a:graphicData uri="http://schemas.openxmlformats.org/drawingml/2006/table">
            <a:tbl>
              <a:tblPr firstRow="1" firstCol="1" bandRow="1">
                <a:tableStyleId>{3B4B98B0-60AC-42C2-AFA5-B58CD77FA1E5}</a:tableStyleId>
              </a:tblPr>
              <a:tblGrid>
                <a:gridCol w="1854200">
                  <a:extLst>
                    <a:ext uri="{9D8B030D-6E8A-4147-A177-3AD203B41FA5}">
                      <a16:colId xmlns:a16="http://schemas.microsoft.com/office/drawing/2014/main" val="1087807800"/>
                    </a:ext>
                  </a:extLst>
                </a:gridCol>
                <a:gridCol w="1854200">
                  <a:extLst>
                    <a:ext uri="{9D8B030D-6E8A-4147-A177-3AD203B41FA5}">
                      <a16:colId xmlns:a16="http://schemas.microsoft.com/office/drawing/2014/main" val="3661687283"/>
                    </a:ext>
                  </a:extLst>
                </a:gridCol>
                <a:gridCol w="1854200">
                  <a:extLst>
                    <a:ext uri="{9D8B030D-6E8A-4147-A177-3AD203B41FA5}">
                      <a16:colId xmlns:a16="http://schemas.microsoft.com/office/drawing/2014/main" val="1714284675"/>
                    </a:ext>
                  </a:extLst>
                </a:gridCol>
                <a:gridCol w="1854200">
                  <a:extLst>
                    <a:ext uri="{9D8B030D-6E8A-4147-A177-3AD203B41FA5}">
                      <a16:colId xmlns:a16="http://schemas.microsoft.com/office/drawing/2014/main" val="1393369089"/>
                    </a:ext>
                  </a:extLst>
                </a:gridCol>
                <a:gridCol w="1854200">
                  <a:extLst>
                    <a:ext uri="{9D8B030D-6E8A-4147-A177-3AD203B41FA5}">
                      <a16:colId xmlns:a16="http://schemas.microsoft.com/office/drawing/2014/main" val="1551389734"/>
                    </a:ext>
                  </a:extLst>
                </a:gridCol>
                <a:gridCol w="1854200">
                  <a:extLst>
                    <a:ext uri="{9D8B030D-6E8A-4147-A177-3AD203B41FA5}">
                      <a16:colId xmlns:a16="http://schemas.microsoft.com/office/drawing/2014/main" val="2162154432"/>
                    </a:ext>
                  </a:extLst>
                </a:gridCol>
              </a:tblGrid>
              <a:tr h="0">
                <a:tc>
                  <a:txBody>
                    <a:bodyPr/>
                    <a:lstStyle/>
                    <a:p>
                      <a:pPr marL="0" marR="0">
                        <a:buNone/>
                      </a:pPr>
                      <a:r>
                        <a:rPr lang="en-US" sz="1800" kern="100">
                          <a:effectLst/>
                        </a:rPr>
                        <a:t>Region</a:t>
                      </a:r>
                      <a:endParaRPr lang="en-US" sz="20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1800" kern="100">
                          <a:effectLst/>
                        </a:rPr>
                        <a:t>Example State</a:t>
                      </a:r>
                      <a:endParaRPr lang="en-US" sz="20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1800" kern="100">
                          <a:effectLst/>
                        </a:rPr>
                        <a:t>Basis of Power</a:t>
                      </a:r>
                      <a:endParaRPr lang="en-US" sz="20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1800" kern="100">
                          <a:effectLst/>
                        </a:rPr>
                        <a:t>Method of Governance</a:t>
                      </a:r>
                      <a:endParaRPr lang="en-US" sz="20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1800" kern="100">
                          <a:effectLst/>
                        </a:rPr>
                        <a:t>Source of Legitimacy</a:t>
                      </a:r>
                      <a:endParaRPr lang="en-US" sz="20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1800" kern="100">
                          <a:effectLst/>
                        </a:rPr>
                        <a:t>Notable Innovation</a:t>
                      </a:r>
                      <a:endParaRPr lang="en-US" sz="20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1723575668"/>
                  </a:ext>
                </a:extLst>
              </a:tr>
              <a:tr h="0">
                <a:tc>
                  <a:txBody>
                    <a:bodyPr/>
                    <a:lstStyle/>
                    <a:p>
                      <a:pPr marL="0" marR="0">
                        <a:buNone/>
                      </a:pPr>
                      <a:r>
                        <a:rPr lang="en-US" sz="1800" kern="100">
                          <a:effectLst/>
                        </a:rPr>
                        <a:t>East Asia</a:t>
                      </a:r>
                      <a:endParaRPr lang="en-US" sz="20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1800" kern="100">
                          <a:effectLst/>
                        </a:rPr>
                        <a:t>Song Dynasty</a:t>
                      </a:r>
                      <a:endParaRPr lang="en-US" sz="20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1800" kern="100">
                          <a:effectLst/>
                        </a:rPr>
                        <a:t>Bureaucracy, taxation</a:t>
                      </a:r>
                      <a:endParaRPr lang="en-US" sz="20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1800" kern="100">
                          <a:effectLst/>
                        </a:rPr>
                        <a:t>Merit-based civil service exams</a:t>
                      </a:r>
                      <a:endParaRPr lang="en-US" sz="20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1800" kern="100">
                          <a:effectLst/>
                        </a:rPr>
                        <a:t>Mandate of Heaven</a:t>
                      </a:r>
                      <a:endParaRPr lang="en-US" sz="20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1800" kern="100">
                          <a:effectLst/>
                        </a:rPr>
                        <a:t>Gunpowder, paper currency</a:t>
                      </a:r>
                      <a:endParaRPr lang="en-US" sz="20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2221092947"/>
                  </a:ext>
                </a:extLst>
              </a:tr>
              <a:tr h="0">
                <a:tc>
                  <a:txBody>
                    <a:bodyPr/>
                    <a:lstStyle/>
                    <a:p>
                      <a:pPr marL="0" marR="0">
                        <a:buNone/>
                      </a:pPr>
                      <a:r>
                        <a:rPr lang="en-US" sz="1800" kern="100">
                          <a:effectLst/>
                        </a:rPr>
                        <a:t>South Asia</a:t>
                      </a:r>
                      <a:endParaRPr lang="en-US" sz="20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1800" kern="100">
                          <a:effectLst/>
                        </a:rPr>
                        <a:t>Delhi Sultanate</a:t>
                      </a:r>
                      <a:endParaRPr lang="en-US" sz="20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1800" kern="100">
                          <a:effectLst/>
                        </a:rPr>
                        <a:t>Military conquest</a:t>
                      </a:r>
                      <a:endParaRPr lang="en-US" sz="20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1800" kern="100">
                          <a:effectLst/>
                        </a:rPr>
                        <a:t>Islamic administration over Hindu subjects</a:t>
                      </a:r>
                      <a:endParaRPr lang="en-US" sz="20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1800" kern="100">
                          <a:effectLst/>
                        </a:rPr>
                        <a:t>Religious law and taxation</a:t>
                      </a:r>
                      <a:endParaRPr lang="en-US" sz="20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1800" kern="100">
                          <a:effectLst/>
                        </a:rPr>
                        <a:t>Indo-Islamic cultural fusion</a:t>
                      </a:r>
                      <a:endParaRPr lang="en-US" sz="20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3632433984"/>
                  </a:ext>
                </a:extLst>
              </a:tr>
              <a:tr h="0">
                <a:tc>
                  <a:txBody>
                    <a:bodyPr/>
                    <a:lstStyle/>
                    <a:p>
                      <a:pPr marL="0" marR="0">
                        <a:buNone/>
                      </a:pPr>
                      <a:r>
                        <a:rPr lang="en-US" sz="1800" kern="100">
                          <a:effectLst/>
                        </a:rPr>
                        <a:t>Africa</a:t>
                      </a:r>
                      <a:endParaRPr lang="en-US" sz="20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1800" kern="100">
                          <a:effectLst/>
                        </a:rPr>
                        <a:t>Mali Empire</a:t>
                      </a:r>
                      <a:endParaRPr lang="en-US" sz="20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1800" kern="100">
                          <a:effectLst/>
                        </a:rPr>
                        <a:t>Control of trade routes</a:t>
                      </a:r>
                      <a:endParaRPr lang="en-US" sz="20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1800" kern="100">
                          <a:effectLst/>
                        </a:rPr>
                        <a:t>Tributary system, Islamic advisors</a:t>
                      </a:r>
                      <a:endParaRPr lang="en-US" sz="20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1800" kern="100">
                          <a:effectLst/>
                        </a:rPr>
                        <a:t>Wealth and justice</a:t>
                      </a:r>
                      <a:endParaRPr lang="en-US" sz="20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1800" kern="100">
                          <a:effectLst/>
                        </a:rPr>
                        <a:t>Expansion of Islam via trade</a:t>
                      </a:r>
                      <a:endParaRPr lang="en-US" sz="20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1989435464"/>
                  </a:ext>
                </a:extLst>
              </a:tr>
              <a:tr h="0">
                <a:tc>
                  <a:txBody>
                    <a:bodyPr/>
                    <a:lstStyle/>
                    <a:p>
                      <a:pPr marL="0" marR="0">
                        <a:buNone/>
                      </a:pPr>
                      <a:r>
                        <a:rPr lang="en-US" sz="1800" kern="100">
                          <a:effectLst/>
                        </a:rPr>
                        <a:t>Europe</a:t>
                      </a:r>
                      <a:endParaRPr lang="en-US" sz="20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1800" kern="100">
                          <a:effectLst/>
                        </a:rPr>
                        <a:t>Holy Roman Empire</a:t>
                      </a:r>
                      <a:endParaRPr lang="en-US" sz="20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1800" kern="100">
                          <a:effectLst/>
                        </a:rPr>
                        <a:t>Feudal relationships</a:t>
                      </a:r>
                      <a:endParaRPr lang="en-US" sz="20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1800" kern="100">
                          <a:effectLst/>
                        </a:rPr>
                        <a:t>Decentralized monarchy</a:t>
                      </a:r>
                      <a:endParaRPr lang="en-US" sz="20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1800" kern="100">
                          <a:effectLst/>
                        </a:rPr>
                        <a:t>Christian Church</a:t>
                      </a:r>
                      <a:endParaRPr lang="en-US" sz="20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1800" kern="100">
                          <a:effectLst/>
                        </a:rPr>
                        <a:t>Blend of feudal and religious authority</a:t>
                      </a:r>
                      <a:endParaRPr lang="en-US" sz="20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1474379094"/>
                  </a:ext>
                </a:extLst>
              </a:tr>
              <a:tr h="0">
                <a:tc>
                  <a:txBody>
                    <a:bodyPr/>
                    <a:lstStyle/>
                    <a:p>
                      <a:pPr marL="0" marR="0">
                        <a:buNone/>
                      </a:pPr>
                      <a:r>
                        <a:rPr lang="en-US" sz="1800" kern="100">
                          <a:effectLst/>
                        </a:rPr>
                        <a:t>Americas</a:t>
                      </a:r>
                      <a:endParaRPr lang="en-US" sz="20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1800" kern="100">
                          <a:effectLst/>
                        </a:rPr>
                        <a:t>Aztec / Inca</a:t>
                      </a:r>
                      <a:endParaRPr lang="en-US" sz="20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1800" kern="100">
                          <a:effectLst/>
                        </a:rPr>
                        <a:t>Tribute and labor</a:t>
                      </a:r>
                      <a:endParaRPr lang="en-US" sz="20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1800" kern="100">
                          <a:effectLst/>
                        </a:rPr>
                        <a:t>Militarized tribute states</a:t>
                      </a:r>
                      <a:endParaRPr lang="en-US" sz="20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1800" kern="100">
                          <a:effectLst/>
                        </a:rPr>
                        <a:t>Religious rituals and divine kingship</a:t>
                      </a:r>
                      <a:endParaRPr lang="en-US" sz="20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1800" kern="100" dirty="0">
                          <a:effectLst/>
                        </a:rPr>
                        <a:t>Road networks, record-keeping (quipu)</a:t>
                      </a:r>
                      <a:endParaRPr lang="en-US" sz="2000" kern="100" dirty="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4054317086"/>
                  </a:ext>
                </a:extLst>
              </a:tr>
            </a:tbl>
          </a:graphicData>
        </a:graphic>
      </p:graphicFrame>
    </p:spTree>
    <p:extLst>
      <p:ext uri="{BB962C8B-B14F-4D97-AF65-F5344CB8AC3E}">
        <p14:creationId xmlns:p14="http://schemas.microsoft.com/office/powerpoint/2010/main" val="415687926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5DFDEC98-02DD-82B4-8684-EBA7C68366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C8872ED-9A66-43A3-6D29-8AE58FF5CBD2}"/>
              </a:ext>
            </a:extLst>
          </p:cNvPr>
          <p:cNvSpPr>
            <a:spLocks noGrp="1"/>
          </p:cNvSpPr>
          <p:nvPr>
            <p:ph type="title"/>
          </p:nvPr>
        </p:nvSpPr>
        <p:spPr>
          <a:xfrm>
            <a:off x="836612" y="457200"/>
            <a:ext cx="9753600" cy="754062"/>
          </a:xfrm>
        </p:spPr>
        <p:txBody>
          <a:bodyPr>
            <a:noAutofit/>
          </a:bodyPr>
          <a:lstStyle/>
          <a:p>
            <a:r>
              <a:rPr lang="en-US" sz="3200" dirty="0">
                <a:latin typeface="Abadi" panose="020B0604020104020204" pitchFamily="34" charset="0"/>
              </a:rPr>
              <a:t>Change, Continuity, and Comparison</a:t>
            </a:r>
          </a:p>
        </p:txBody>
      </p:sp>
      <p:sp>
        <p:nvSpPr>
          <p:cNvPr id="5" name="TextBox 4">
            <a:extLst>
              <a:ext uri="{FF2B5EF4-FFF2-40B4-BE49-F238E27FC236}">
                <a16:creationId xmlns:a16="http://schemas.microsoft.com/office/drawing/2014/main" id="{B123D8EE-57DE-7F67-EDB4-6085BFC5AEB1}"/>
              </a:ext>
            </a:extLst>
          </p:cNvPr>
          <p:cNvSpPr txBox="1"/>
          <p:nvPr/>
        </p:nvSpPr>
        <p:spPr>
          <a:xfrm>
            <a:off x="836612" y="1676400"/>
            <a:ext cx="10668000" cy="2554545"/>
          </a:xfrm>
          <a:prstGeom prst="rect">
            <a:avLst/>
          </a:prstGeom>
          <a:noFill/>
          <a:ln>
            <a:solidFill>
              <a:schemeClr val="bg2"/>
            </a:solidFill>
          </a:ln>
        </p:spPr>
        <p:txBody>
          <a:bodyPr wrap="square">
            <a:spAutoFit/>
          </a:bodyPr>
          <a:lstStyle/>
          <a:p>
            <a:pPr marL="0" marR="0">
              <a:buNone/>
            </a:pPr>
            <a:r>
              <a:rPr lang="en-US" sz="3200" b="1" kern="100" dirty="0">
                <a:effectLst/>
                <a:latin typeface="Arial" panose="020B0604020202020204" pitchFamily="34" charset="0"/>
                <a:ea typeface="Aptos" panose="020B0004020202020204" pitchFamily="34" charset="0"/>
              </a:rPr>
              <a:t>Continuities (1200–1450):</a:t>
            </a:r>
            <a:endParaRPr lang="en-US" sz="3200" kern="100" dirty="0">
              <a:effectLst/>
              <a:latin typeface="Arial" panose="020B0604020202020204" pitchFamily="34" charset="0"/>
              <a:ea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3200" kern="100" dirty="0">
                <a:effectLst/>
                <a:latin typeface="Arial" panose="020B0604020202020204" pitchFamily="34" charset="0"/>
                <a:ea typeface="Aptos" panose="020B0004020202020204" pitchFamily="34" charset="0"/>
              </a:rPr>
              <a:t>Religion used to justify authority (Mandate of Heaven, Caliphate, divine kingship).</a:t>
            </a:r>
          </a:p>
          <a:p>
            <a:pPr marL="342900" marR="0" lvl="0" indent="-342900">
              <a:buSzPts val="1000"/>
              <a:buFont typeface="Symbol" panose="05050102010706020507" pitchFamily="18" charset="2"/>
              <a:buChar char=""/>
              <a:tabLst>
                <a:tab pos="457200" algn="l"/>
              </a:tabLst>
            </a:pPr>
            <a:r>
              <a:rPr lang="en-US" sz="3200" kern="100" dirty="0">
                <a:effectLst/>
                <a:latin typeface="Arial" panose="020B0604020202020204" pitchFamily="34" charset="0"/>
                <a:ea typeface="Aptos" panose="020B0004020202020204" pitchFamily="34" charset="0"/>
              </a:rPr>
              <a:t>Reliance on agriculture and tribute for state revenue.</a:t>
            </a:r>
          </a:p>
          <a:p>
            <a:pPr marL="342900" marR="0" lvl="0" indent="-342900">
              <a:buSzPts val="1000"/>
              <a:buFont typeface="Symbol" panose="05050102010706020507" pitchFamily="18" charset="2"/>
              <a:buChar char=""/>
              <a:tabLst>
                <a:tab pos="457200" algn="l"/>
              </a:tabLst>
            </a:pPr>
            <a:r>
              <a:rPr lang="en-US" sz="3200" kern="100" dirty="0">
                <a:effectLst/>
                <a:latin typeface="Arial" panose="020B0604020202020204" pitchFamily="34" charset="0"/>
                <a:ea typeface="Aptos" panose="020B0004020202020204" pitchFamily="34" charset="0"/>
              </a:rPr>
              <a:t>Patriarchal structures and limited social mobility.</a:t>
            </a:r>
          </a:p>
        </p:txBody>
      </p:sp>
    </p:spTree>
    <p:extLst>
      <p:ext uri="{BB962C8B-B14F-4D97-AF65-F5344CB8AC3E}">
        <p14:creationId xmlns:p14="http://schemas.microsoft.com/office/powerpoint/2010/main" val="59229813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C9F3690F-349E-A53C-293F-60D66897A7D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091ECFB-B929-E633-C38B-635867FE8088}"/>
              </a:ext>
            </a:extLst>
          </p:cNvPr>
          <p:cNvSpPr>
            <a:spLocks noGrp="1"/>
          </p:cNvSpPr>
          <p:nvPr>
            <p:ph type="title"/>
          </p:nvPr>
        </p:nvSpPr>
        <p:spPr>
          <a:xfrm>
            <a:off x="836612" y="457200"/>
            <a:ext cx="9753600" cy="754062"/>
          </a:xfrm>
        </p:spPr>
        <p:txBody>
          <a:bodyPr>
            <a:noAutofit/>
          </a:bodyPr>
          <a:lstStyle/>
          <a:p>
            <a:r>
              <a:rPr lang="en-US" sz="3200" dirty="0">
                <a:latin typeface="Abadi" panose="020B0604020104020204" pitchFamily="34" charset="0"/>
              </a:rPr>
              <a:t>Change, Continuity, and Comparison</a:t>
            </a:r>
          </a:p>
        </p:txBody>
      </p:sp>
      <p:sp>
        <p:nvSpPr>
          <p:cNvPr id="5" name="TextBox 4">
            <a:extLst>
              <a:ext uri="{FF2B5EF4-FFF2-40B4-BE49-F238E27FC236}">
                <a16:creationId xmlns:a16="http://schemas.microsoft.com/office/drawing/2014/main" id="{FEC51895-6A3D-9334-3452-53ADA0A8E03B}"/>
              </a:ext>
            </a:extLst>
          </p:cNvPr>
          <p:cNvSpPr txBox="1"/>
          <p:nvPr/>
        </p:nvSpPr>
        <p:spPr>
          <a:xfrm>
            <a:off x="836612" y="1676400"/>
            <a:ext cx="10668000" cy="3539430"/>
          </a:xfrm>
          <a:prstGeom prst="rect">
            <a:avLst/>
          </a:prstGeom>
          <a:noFill/>
          <a:ln>
            <a:solidFill>
              <a:schemeClr val="bg2"/>
            </a:solidFill>
          </a:ln>
        </p:spPr>
        <p:txBody>
          <a:bodyPr wrap="square">
            <a:spAutoFit/>
          </a:bodyPr>
          <a:lstStyle/>
          <a:p>
            <a:pPr marL="0" marR="0">
              <a:buNone/>
            </a:pPr>
            <a:r>
              <a:rPr lang="en-US" sz="3200" b="1" kern="100">
                <a:effectLst/>
                <a:latin typeface="Arial" panose="020B0604020202020204" pitchFamily="34" charset="0"/>
                <a:ea typeface="Aptos" panose="020B0004020202020204" pitchFamily="34" charset="0"/>
              </a:rPr>
              <a:t>Changes (1200–1450):</a:t>
            </a:r>
            <a:endParaRPr lang="en-US" sz="3200" kern="100">
              <a:effectLst/>
              <a:latin typeface="Arial" panose="020B0604020202020204" pitchFamily="34" charset="0"/>
              <a:ea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3200" kern="100">
                <a:effectLst/>
                <a:latin typeface="Arial" panose="020B0604020202020204" pitchFamily="34" charset="0"/>
                <a:ea typeface="Aptos" panose="020B0004020202020204" pitchFamily="34" charset="0"/>
              </a:rPr>
              <a:t>Rise of new ruling groups (Turkic states, Delhi Sultanate, Mali Empire).</a:t>
            </a:r>
          </a:p>
          <a:p>
            <a:pPr marL="342900" marR="0" lvl="0" indent="-342900">
              <a:buSzPts val="1000"/>
              <a:buFont typeface="Symbol" panose="05050102010706020507" pitchFamily="18" charset="2"/>
              <a:buChar char=""/>
              <a:tabLst>
                <a:tab pos="457200" algn="l"/>
              </a:tabLst>
            </a:pPr>
            <a:r>
              <a:rPr lang="en-US" sz="3200" kern="100">
                <a:effectLst/>
                <a:latin typeface="Arial" panose="020B0604020202020204" pitchFamily="34" charset="0"/>
                <a:ea typeface="Aptos" panose="020B0004020202020204" pitchFamily="34" charset="0"/>
              </a:rPr>
              <a:t>Increased trade networks connected regions politically and economically.</a:t>
            </a:r>
          </a:p>
          <a:p>
            <a:pPr marL="342900" marR="0" lvl="0" indent="-342900">
              <a:buSzPts val="1000"/>
              <a:buFont typeface="Symbol" panose="05050102010706020507" pitchFamily="18" charset="2"/>
              <a:buChar char=""/>
              <a:tabLst>
                <a:tab pos="457200" algn="l"/>
              </a:tabLst>
            </a:pPr>
            <a:r>
              <a:rPr lang="en-US" sz="3200" kern="100">
                <a:effectLst/>
                <a:latin typeface="Arial" panose="020B0604020202020204" pitchFamily="34" charset="0"/>
                <a:ea typeface="Aptos" panose="020B0004020202020204" pitchFamily="34" charset="0"/>
              </a:rPr>
              <a:t>Technological and cultural diffusion reshaped state structures (e.g., paper, gunpowder, Islam).</a:t>
            </a:r>
          </a:p>
        </p:txBody>
      </p:sp>
    </p:spTree>
    <p:extLst>
      <p:ext uri="{BB962C8B-B14F-4D97-AF65-F5344CB8AC3E}">
        <p14:creationId xmlns:p14="http://schemas.microsoft.com/office/powerpoint/2010/main" val="276719654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CDE95A43-2377-35B1-5BD6-74002249D38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59B2734-BF6D-DAB4-AED6-A19980EF36F4}"/>
              </a:ext>
            </a:extLst>
          </p:cNvPr>
          <p:cNvSpPr>
            <a:spLocks noGrp="1"/>
          </p:cNvSpPr>
          <p:nvPr>
            <p:ph type="title"/>
          </p:nvPr>
        </p:nvSpPr>
        <p:spPr>
          <a:xfrm>
            <a:off x="836612" y="457200"/>
            <a:ext cx="9753600" cy="754062"/>
          </a:xfrm>
        </p:spPr>
        <p:txBody>
          <a:bodyPr>
            <a:noAutofit/>
          </a:bodyPr>
          <a:lstStyle/>
          <a:p>
            <a:r>
              <a:rPr lang="en-US" sz="3200" dirty="0">
                <a:latin typeface="Abadi" panose="020B0604020104020204" pitchFamily="34" charset="0"/>
              </a:rPr>
              <a:t>Change, Continuity, and Comparison</a:t>
            </a:r>
          </a:p>
        </p:txBody>
      </p:sp>
      <p:sp>
        <p:nvSpPr>
          <p:cNvPr id="5" name="TextBox 4">
            <a:extLst>
              <a:ext uri="{FF2B5EF4-FFF2-40B4-BE49-F238E27FC236}">
                <a16:creationId xmlns:a16="http://schemas.microsoft.com/office/drawing/2014/main" id="{246347C8-0B8E-2556-D802-5F849F4D3188}"/>
              </a:ext>
            </a:extLst>
          </p:cNvPr>
          <p:cNvSpPr txBox="1"/>
          <p:nvPr/>
        </p:nvSpPr>
        <p:spPr>
          <a:xfrm>
            <a:off x="836612" y="1676400"/>
            <a:ext cx="10668000" cy="3539430"/>
          </a:xfrm>
          <a:prstGeom prst="rect">
            <a:avLst/>
          </a:prstGeom>
          <a:noFill/>
          <a:ln>
            <a:solidFill>
              <a:schemeClr val="bg2"/>
            </a:solidFill>
          </a:ln>
        </p:spPr>
        <p:txBody>
          <a:bodyPr wrap="square">
            <a:spAutoFit/>
          </a:bodyPr>
          <a:lstStyle/>
          <a:p>
            <a:pPr marL="0" marR="0">
              <a:buNone/>
            </a:pPr>
            <a:r>
              <a:rPr lang="en-US" sz="3200" b="1" kern="100">
                <a:effectLst/>
                <a:latin typeface="Arial" panose="020B0604020202020204" pitchFamily="34" charset="0"/>
                <a:ea typeface="Aptos" panose="020B0004020202020204" pitchFamily="34" charset="0"/>
              </a:rPr>
              <a:t>Comparisons:</a:t>
            </a:r>
            <a:endParaRPr lang="en-US" sz="3200" kern="100">
              <a:effectLst/>
              <a:latin typeface="Arial" panose="020B0604020202020204" pitchFamily="34" charset="0"/>
              <a:ea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3200" b="1" kern="100">
                <a:effectLst/>
                <a:latin typeface="Arial" panose="020B0604020202020204" pitchFamily="34" charset="0"/>
                <a:ea typeface="Aptos" panose="020B0004020202020204" pitchFamily="34" charset="0"/>
              </a:rPr>
              <a:t>China vs. Mali:</a:t>
            </a:r>
            <a:r>
              <a:rPr lang="en-US" sz="3200" kern="100">
                <a:effectLst/>
                <a:latin typeface="Arial" panose="020B0604020202020204" pitchFamily="34" charset="0"/>
                <a:ea typeface="Aptos" panose="020B0004020202020204" pitchFamily="34" charset="0"/>
              </a:rPr>
              <a:t> Bureaucratic merit vs. kinship and religious leadership.</a:t>
            </a:r>
          </a:p>
          <a:p>
            <a:pPr marL="342900" marR="0" lvl="0" indent="-342900">
              <a:buSzPts val="1000"/>
              <a:buFont typeface="Symbol" panose="05050102010706020507" pitchFamily="18" charset="2"/>
              <a:buChar char=""/>
              <a:tabLst>
                <a:tab pos="457200" algn="l"/>
              </a:tabLst>
            </a:pPr>
            <a:r>
              <a:rPr lang="en-US" sz="3200" b="1" kern="100">
                <a:effectLst/>
                <a:latin typeface="Arial" panose="020B0604020202020204" pitchFamily="34" charset="0"/>
                <a:ea typeface="Aptos" panose="020B0004020202020204" pitchFamily="34" charset="0"/>
              </a:rPr>
              <a:t>Delhi Sultanate vs. Song:</a:t>
            </a:r>
            <a:r>
              <a:rPr lang="en-US" sz="3200" kern="100">
                <a:effectLst/>
                <a:latin typeface="Arial" panose="020B0604020202020204" pitchFamily="34" charset="0"/>
                <a:ea typeface="Aptos" panose="020B0004020202020204" pitchFamily="34" charset="0"/>
              </a:rPr>
              <a:t> Both centralized, but religious foundations differed.</a:t>
            </a:r>
          </a:p>
          <a:p>
            <a:pPr marL="342900" marR="0" lvl="0" indent="-342900">
              <a:buSzPts val="1000"/>
              <a:buFont typeface="Symbol" panose="05050102010706020507" pitchFamily="18" charset="2"/>
              <a:buChar char=""/>
              <a:tabLst>
                <a:tab pos="457200" algn="l"/>
              </a:tabLst>
            </a:pPr>
            <a:r>
              <a:rPr lang="en-US" sz="3200" b="1" kern="100">
                <a:effectLst/>
                <a:latin typeface="Arial" panose="020B0604020202020204" pitchFamily="34" charset="0"/>
                <a:ea typeface="Aptos" panose="020B0004020202020204" pitchFamily="34" charset="0"/>
              </a:rPr>
              <a:t>Inca vs. Mali:</a:t>
            </a:r>
            <a:r>
              <a:rPr lang="en-US" sz="3200" kern="100">
                <a:effectLst/>
                <a:latin typeface="Arial" panose="020B0604020202020204" pitchFamily="34" charset="0"/>
                <a:ea typeface="Aptos" panose="020B0004020202020204" pitchFamily="34" charset="0"/>
              </a:rPr>
              <a:t> Tribute and labor control systems shaped empire expansion differently.</a:t>
            </a:r>
          </a:p>
        </p:txBody>
      </p:sp>
    </p:spTree>
    <p:extLst>
      <p:ext uri="{BB962C8B-B14F-4D97-AF65-F5344CB8AC3E}">
        <p14:creationId xmlns:p14="http://schemas.microsoft.com/office/powerpoint/2010/main" val="227943586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CD5A2DA4-D60B-1081-BD1C-451E1120D8A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30A8C9-FCDE-28C5-F183-31A0010763D4}"/>
              </a:ext>
            </a:extLst>
          </p:cNvPr>
          <p:cNvSpPr>
            <a:spLocks noGrp="1"/>
          </p:cNvSpPr>
          <p:nvPr>
            <p:ph type="title"/>
          </p:nvPr>
        </p:nvSpPr>
        <p:spPr>
          <a:xfrm>
            <a:off x="684212" y="363071"/>
            <a:ext cx="9753600" cy="1020762"/>
          </a:xfrm>
        </p:spPr>
        <p:txBody>
          <a:bodyPr>
            <a:noAutofit/>
          </a:bodyPr>
          <a:lstStyle/>
          <a:p>
            <a:r>
              <a:rPr lang="en-US" sz="3200" dirty="0">
                <a:latin typeface="Abadi" panose="020B0604020104020204" pitchFamily="34" charset="0"/>
              </a:rPr>
              <a:t>Reflection Activity</a:t>
            </a:r>
          </a:p>
        </p:txBody>
      </p:sp>
      <p:sp>
        <p:nvSpPr>
          <p:cNvPr id="8" name="TextBox 7">
            <a:extLst>
              <a:ext uri="{FF2B5EF4-FFF2-40B4-BE49-F238E27FC236}">
                <a16:creationId xmlns:a16="http://schemas.microsoft.com/office/drawing/2014/main" id="{0D5C3C41-6D99-98A4-4AF8-85EEC723756E}"/>
              </a:ext>
            </a:extLst>
          </p:cNvPr>
          <p:cNvSpPr txBox="1"/>
          <p:nvPr/>
        </p:nvSpPr>
        <p:spPr>
          <a:xfrm>
            <a:off x="696071" y="1662837"/>
            <a:ext cx="10972800" cy="4832092"/>
          </a:xfrm>
          <a:prstGeom prst="rect">
            <a:avLst/>
          </a:prstGeom>
          <a:noFill/>
          <a:ln>
            <a:solidFill>
              <a:schemeClr val="bg2"/>
            </a:solidFill>
          </a:ln>
        </p:spPr>
        <p:txBody>
          <a:bodyPr wrap="square">
            <a:spAutoFit/>
          </a:bodyPr>
          <a:lstStyle/>
          <a:p>
            <a:pPr marL="0" marR="0">
              <a:buNone/>
            </a:pPr>
            <a:r>
              <a:rPr lang="en-US" sz="2800" b="1" kern="100" dirty="0">
                <a:effectLst/>
                <a:latin typeface="Arial" panose="020B0604020202020204" pitchFamily="34" charset="0"/>
                <a:ea typeface="Aptos" panose="020B0004020202020204" pitchFamily="34" charset="0"/>
              </a:rPr>
              <a:t>Task:</a:t>
            </a:r>
            <a:br>
              <a:rPr lang="en-US" sz="2800" kern="100" dirty="0">
                <a:effectLst/>
                <a:latin typeface="Arial" panose="020B0604020202020204" pitchFamily="34" charset="0"/>
                <a:ea typeface="Aptos" panose="020B0004020202020204" pitchFamily="34" charset="0"/>
              </a:rPr>
            </a:br>
            <a:r>
              <a:rPr lang="en-US" sz="2800" kern="100" dirty="0">
                <a:effectLst/>
                <a:latin typeface="Arial" panose="020B0604020202020204" pitchFamily="34" charset="0"/>
                <a:ea typeface="Aptos" panose="020B0004020202020204" pitchFamily="34" charset="0"/>
              </a:rPr>
              <a:t>Using information from the chart and sources, write a short comparative paragraph (5–6 sentences):</a:t>
            </a:r>
          </a:p>
          <a:p>
            <a:pPr marL="457200" marR="0">
              <a:buNone/>
            </a:pPr>
            <a:r>
              <a:rPr lang="en-US" sz="2800" kern="100" dirty="0">
                <a:effectLst/>
                <a:latin typeface="Arial" panose="020B0604020202020204" pitchFamily="34" charset="0"/>
                <a:ea typeface="Aptos" panose="020B0004020202020204" pitchFamily="34" charset="0"/>
              </a:rPr>
              <a:t>Compare one Afro-Eurasian state (Song, Delhi Sultanate, or Mali) with one American state (Aztec or Inca) in terms of how each established and maintained authority between 1200–1450.</a:t>
            </a:r>
          </a:p>
          <a:p>
            <a:pPr marL="0" marR="0">
              <a:buNone/>
            </a:pPr>
            <a:r>
              <a:rPr lang="en-US" sz="2800" b="1" kern="100" dirty="0">
                <a:effectLst/>
                <a:latin typeface="Arial" panose="020B0604020202020204" pitchFamily="34" charset="0"/>
                <a:ea typeface="Aptos" panose="020B0004020202020204" pitchFamily="34" charset="0"/>
              </a:rPr>
              <a:t> </a:t>
            </a:r>
            <a:endParaRPr lang="en-US" sz="2800" kern="100" dirty="0">
              <a:effectLst/>
              <a:latin typeface="Arial" panose="020B0604020202020204" pitchFamily="34" charset="0"/>
              <a:ea typeface="Aptos" panose="020B0004020202020204" pitchFamily="34" charset="0"/>
            </a:endParaRPr>
          </a:p>
          <a:p>
            <a:pPr marL="0" marR="0">
              <a:buNone/>
            </a:pPr>
            <a:r>
              <a:rPr lang="en-US" sz="2800" b="1" kern="100" dirty="0">
                <a:effectLst/>
                <a:latin typeface="Arial" panose="020B0604020202020204" pitchFamily="34" charset="0"/>
                <a:ea typeface="Aptos" panose="020B0004020202020204" pitchFamily="34" charset="0"/>
              </a:rPr>
              <a:t>Guiding prompt:</a:t>
            </a:r>
            <a:endParaRPr lang="en-US" sz="2800" kern="100" dirty="0">
              <a:effectLst/>
              <a:latin typeface="Arial" panose="020B0604020202020204" pitchFamily="34" charset="0"/>
              <a:ea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2800" kern="100" dirty="0">
                <a:effectLst/>
                <a:latin typeface="Arial" panose="020B0604020202020204" pitchFamily="34" charset="0"/>
                <a:ea typeface="Aptos" panose="020B0004020202020204" pitchFamily="34" charset="0"/>
              </a:rPr>
              <a:t>What role did religion play?</a:t>
            </a:r>
          </a:p>
          <a:p>
            <a:pPr marL="342900" marR="0" lvl="0" indent="-342900">
              <a:buSzPts val="1000"/>
              <a:buFont typeface="Symbol" panose="05050102010706020507" pitchFamily="18" charset="2"/>
              <a:buChar char=""/>
              <a:tabLst>
                <a:tab pos="457200" algn="l"/>
              </a:tabLst>
            </a:pPr>
            <a:r>
              <a:rPr lang="en-US" sz="2800" kern="100" dirty="0">
                <a:effectLst/>
                <a:latin typeface="Arial" panose="020B0604020202020204" pitchFamily="34" charset="0"/>
                <a:ea typeface="Aptos" panose="020B0004020202020204" pitchFamily="34" charset="0"/>
              </a:rPr>
              <a:t>How was power organized?</a:t>
            </a:r>
          </a:p>
          <a:p>
            <a:pPr marL="342900" marR="0" lvl="0" indent="-342900">
              <a:buSzPts val="1000"/>
              <a:buFont typeface="Symbol" panose="05050102010706020507" pitchFamily="18" charset="2"/>
              <a:buChar char=""/>
              <a:tabLst>
                <a:tab pos="457200" algn="l"/>
              </a:tabLst>
            </a:pPr>
            <a:r>
              <a:rPr lang="en-US" sz="2800" kern="100" dirty="0">
                <a:effectLst/>
                <a:latin typeface="Arial" panose="020B0604020202020204" pitchFamily="34" charset="0"/>
                <a:ea typeface="Aptos" panose="020B0004020202020204" pitchFamily="34" charset="0"/>
              </a:rPr>
              <a:t>How did geography influence their systems?</a:t>
            </a:r>
          </a:p>
        </p:txBody>
      </p:sp>
    </p:spTree>
    <p:extLst>
      <p:ext uri="{BB962C8B-B14F-4D97-AF65-F5344CB8AC3E}">
        <p14:creationId xmlns:p14="http://schemas.microsoft.com/office/powerpoint/2010/main" val="232369338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E73C8C5C-D172-121B-1A30-22B012AFBE0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FC44C9-CC41-1E55-750F-C81BC1BF2116}"/>
              </a:ext>
            </a:extLst>
          </p:cNvPr>
          <p:cNvSpPr>
            <a:spLocks noGrp="1"/>
          </p:cNvSpPr>
          <p:nvPr>
            <p:ph type="title"/>
          </p:nvPr>
        </p:nvSpPr>
        <p:spPr>
          <a:xfrm>
            <a:off x="836612" y="457200"/>
            <a:ext cx="9753600" cy="754062"/>
          </a:xfrm>
        </p:spPr>
        <p:txBody>
          <a:bodyPr>
            <a:noAutofit/>
          </a:bodyPr>
          <a:lstStyle/>
          <a:p>
            <a:r>
              <a:rPr lang="en-US" sz="3200" dirty="0">
                <a:latin typeface="Abadi" panose="020B0604020104020204" pitchFamily="34" charset="0"/>
              </a:rPr>
              <a:t>Key Takeaways</a:t>
            </a:r>
          </a:p>
        </p:txBody>
      </p:sp>
      <p:sp>
        <p:nvSpPr>
          <p:cNvPr id="5" name="TextBox 4">
            <a:extLst>
              <a:ext uri="{FF2B5EF4-FFF2-40B4-BE49-F238E27FC236}">
                <a16:creationId xmlns:a16="http://schemas.microsoft.com/office/drawing/2014/main" id="{E0A85E91-8255-508D-BE9B-E3545CCEFBB1}"/>
              </a:ext>
            </a:extLst>
          </p:cNvPr>
          <p:cNvSpPr txBox="1"/>
          <p:nvPr/>
        </p:nvSpPr>
        <p:spPr>
          <a:xfrm>
            <a:off x="836612" y="1211262"/>
            <a:ext cx="10668000" cy="4832092"/>
          </a:xfrm>
          <a:prstGeom prst="rect">
            <a:avLst/>
          </a:prstGeom>
          <a:noFill/>
          <a:ln>
            <a:solidFill>
              <a:schemeClr val="bg2"/>
            </a:solidFill>
          </a:ln>
        </p:spPr>
        <p:txBody>
          <a:bodyPr wrap="square">
            <a:spAutoFit/>
          </a:bodyPr>
          <a:lstStyle/>
          <a:p>
            <a:pPr marL="285750" lvl="0" indent="-285750">
              <a:buFont typeface="Arial" panose="020B0604020202020204" pitchFamily="34" charset="0"/>
              <a:buChar char="•"/>
            </a:pPr>
            <a:r>
              <a:rPr lang="en-US" sz="2800" dirty="0"/>
              <a:t>Between 1200–1450, most major states sought to balance tradition and innovation.</a:t>
            </a:r>
          </a:p>
          <a:p>
            <a:pPr marL="285750" lvl="0" indent="-285750">
              <a:buFont typeface="Arial" panose="020B0604020202020204" pitchFamily="34" charset="0"/>
              <a:buChar char="•"/>
            </a:pPr>
            <a:r>
              <a:rPr lang="en-US" sz="2800" dirty="0"/>
              <a:t>Rulers legitimized authority through religion, law, and social hierarchy.</a:t>
            </a:r>
          </a:p>
          <a:p>
            <a:pPr marL="285750" lvl="0" indent="-285750">
              <a:buFont typeface="Arial" panose="020B0604020202020204" pitchFamily="34" charset="0"/>
              <a:buChar char="•"/>
            </a:pPr>
            <a:r>
              <a:rPr lang="en-US" sz="2800" dirty="0"/>
              <a:t>While some, like the Song, used bureaucratic merit, others, like Mali, used trade wealth and kinship.</a:t>
            </a:r>
          </a:p>
          <a:p>
            <a:pPr marL="285750" lvl="0" indent="-285750">
              <a:buFont typeface="Arial" panose="020B0604020202020204" pitchFamily="34" charset="0"/>
              <a:buChar char="•"/>
            </a:pPr>
            <a:r>
              <a:rPr lang="en-US" sz="2800" dirty="0"/>
              <a:t>Despite different systems, all faced similar challenges: maintaining loyalty, managing resources, and defending territory.</a:t>
            </a:r>
          </a:p>
          <a:p>
            <a:pPr marL="285750" lvl="0" indent="-285750">
              <a:buFont typeface="Arial" panose="020B0604020202020204" pitchFamily="34" charset="0"/>
              <a:buChar char="•"/>
            </a:pPr>
            <a:r>
              <a:rPr lang="en-US" sz="2800" dirty="0"/>
              <a:t>These patterns of state formation shaped later empires in the Early Modern Era.</a:t>
            </a:r>
          </a:p>
        </p:txBody>
      </p:sp>
    </p:spTree>
    <p:extLst>
      <p:ext uri="{BB962C8B-B14F-4D97-AF65-F5344CB8AC3E}">
        <p14:creationId xmlns:p14="http://schemas.microsoft.com/office/powerpoint/2010/main" val="2206440387"/>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985FF-B086-3FB3-E620-5BD2B200E193}"/>
              </a:ext>
            </a:extLst>
          </p:cNvPr>
          <p:cNvSpPr>
            <a:spLocks noGrp="1"/>
          </p:cNvSpPr>
          <p:nvPr>
            <p:ph type="title"/>
          </p:nvPr>
        </p:nvSpPr>
        <p:spPr>
          <a:xfrm>
            <a:off x="1217612" y="1219200"/>
            <a:ext cx="9753600" cy="2362199"/>
          </a:xfrm>
        </p:spPr>
        <p:txBody>
          <a:bodyPr>
            <a:normAutofit/>
          </a:bodyPr>
          <a:lstStyle/>
          <a:p>
            <a:r>
              <a:rPr lang="en-US" sz="8800" dirty="0">
                <a:effectLst>
                  <a:outerShdw blurRad="38100" dist="38100" dir="2700000" algn="tl">
                    <a:srgbClr val="000000">
                      <a:alpha val="43137"/>
                    </a:srgbClr>
                  </a:outerShdw>
                </a:effectLst>
              </a:rPr>
              <a:t>Questions?</a:t>
            </a:r>
          </a:p>
        </p:txBody>
      </p:sp>
    </p:spTree>
    <p:extLst>
      <p:ext uri="{BB962C8B-B14F-4D97-AF65-F5344CB8AC3E}">
        <p14:creationId xmlns:p14="http://schemas.microsoft.com/office/powerpoint/2010/main" val="236664565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217614" y="274638"/>
            <a:ext cx="9753600" cy="868362"/>
          </a:xfrm>
        </p:spPr>
        <p:txBody>
          <a:bodyPr/>
          <a:lstStyle/>
          <a:p>
            <a:r>
              <a:rPr lang="en-US" dirty="0">
                <a:latin typeface="Abadi" panose="020B0604020104020204" pitchFamily="34" charset="0"/>
              </a:rPr>
              <a:t>Learning Objectives</a:t>
            </a:r>
          </a:p>
        </p:txBody>
      </p:sp>
      <p:sp>
        <p:nvSpPr>
          <p:cNvPr id="2" name="Content Placeholder 1"/>
          <p:cNvSpPr>
            <a:spLocks noGrp="1"/>
          </p:cNvSpPr>
          <p:nvPr>
            <p:ph idx="1"/>
          </p:nvPr>
        </p:nvSpPr>
        <p:spPr>
          <a:xfrm>
            <a:off x="684212" y="1295400"/>
            <a:ext cx="10820400" cy="5029200"/>
          </a:xfrm>
        </p:spPr>
        <p:txBody>
          <a:bodyPr>
            <a:normAutofit fontScale="92500" lnSpcReduction="20000"/>
          </a:bodyPr>
          <a:lstStyle/>
          <a:p>
            <a:pPr marL="560070" indent="-514350">
              <a:buFont typeface="+mj-lt"/>
              <a:buAutoNum type="arabicPeriod"/>
            </a:pPr>
            <a:r>
              <a:rPr lang="en-US" sz="3500" dirty="0">
                <a:latin typeface="Abadi" panose="020B0604020104020204" pitchFamily="34" charset="0"/>
              </a:rPr>
              <a:t>Identify major examples of state formation across Afro-Eurasia and the Americas.</a:t>
            </a:r>
          </a:p>
          <a:p>
            <a:pPr marL="560070" indent="-514350">
              <a:buFont typeface="+mj-lt"/>
              <a:buAutoNum type="arabicPeriod"/>
            </a:pPr>
            <a:r>
              <a:rPr lang="en-US" sz="3500" dirty="0">
                <a:latin typeface="Abadi" panose="020B0604020104020204" pitchFamily="34" charset="0"/>
              </a:rPr>
              <a:t>Compare how different states maintained authority and organized power.</a:t>
            </a:r>
          </a:p>
          <a:p>
            <a:pPr marL="560070" indent="-514350">
              <a:buFont typeface="+mj-lt"/>
              <a:buAutoNum type="arabicPeriod"/>
            </a:pPr>
            <a:r>
              <a:rPr lang="en-US" sz="3500" dirty="0">
                <a:latin typeface="Abadi" panose="020B0604020104020204" pitchFamily="34" charset="0"/>
              </a:rPr>
              <a:t>Explain how geography, religion, and trade shaped political systems.</a:t>
            </a:r>
          </a:p>
          <a:p>
            <a:pPr marL="560070" indent="-514350">
              <a:buFont typeface="+mj-lt"/>
              <a:buAutoNum type="arabicPeriod"/>
            </a:pPr>
            <a:r>
              <a:rPr lang="en-US" sz="3500" dirty="0">
                <a:latin typeface="Abadi" panose="020B0604020104020204" pitchFamily="34" charset="0"/>
              </a:rPr>
              <a:t>Analyze similarities and differences in continuity and innovation among states between 1200–1450.</a:t>
            </a:r>
          </a:p>
          <a:p>
            <a:pPr marL="45720" indent="0">
              <a:buNone/>
            </a:pPr>
            <a:r>
              <a:rPr lang="en-US" sz="3200" b="1" dirty="0">
                <a:latin typeface="Abadi" panose="020B0604020104020204" pitchFamily="34" charset="0"/>
              </a:rPr>
              <a:t>Key Concept (KC 3.2)</a:t>
            </a:r>
          </a:p>
          <a:p>
            <a:pPr marL="45720" indent="0">
              <a:buNone/>
            </a:pPr>
            <a:r>
              <a:rPr lang="en-US" sz="3200" dirty="0">
                <a:latin typeface="Abadi" panose="020B0604020104020204" pitchFamily="34" charset="0"/>
              </a:rPr>
              <a:t>State formation and development demonstrated continuity, innovation, and diversity in various regions.</a:t>
            </a:r>
          </a:p>
        </p:txBody>
      </p:sp>
    </p:spTree>
    <p:extLst>
      <p:ext uri="{BB962C8B-B14F-4D97-AF65-F5344CB8AC3E}">
        <p14:creationId xmlns:p14="http://schemas.microsoft.com/office/powerpoint/2010/main" val="84695303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7E4617C0-71F3-877E-0A5D-9CA5FDCE079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55E643F-8DE8-B661-C40F-3852032B314D}"/>
              </a:ext>
            </a:extLst>
          </p:cNvPr>
          <p:cNvSpPr>
            <a:spLocks noGrp="1"/>
          </p:cNvSpPr>
          <p:nvPr>
            <p:ph type="title"/>
          </p:nvPr>
        </p:nvSpPr>
        <p:spPr>
          <a:xfrm>
            <a:off x="1217614" y="274638"/>
            <a:ext cx="9753600" cy="792162"/>
          </a:xfrm>
        </p:spPr>
        <p:txBody>
          <a:bodyPr/>
          <a:lstStyle/>
          <a:p>
            <a:r>
              <a:rPr lang="en-US" dirty="0">
                <a:latin typeface="Abadi" panose="020B0604020104020204" pitchFamily="34" charset="0"/>
              </a:rPr>
              <a:t>Overview</a:t>
            </a:r>
          </a:p>
        </p:txBody>
      </p:sp>
      <p:sp>
        <p:nvSpPr>
          <p:cNvPr id="4" name="Content Placeholder 1">
            <a:extLst>
              <a:ext uri="{FF2B5EF4-FFF2-40B4-BE49-F238E27FC236}">
                <a16:creationId xmlns:a16="http://schemas.microsoft.com/office/drawing/2014/main" id="{194B6C83-9788-FAD3-800D-15C8B5FC7D9C}"/>
              </a:ext>
            </a:extLst>
          </p:cNvPr>
          <p:cNvSpPr txBox="1">
            <a:spLocks/>
          </p:cNvSpPr>
          <p:nvPr/>
        </p:nvSpPr>
        <p:spPr>
          <a:xfrm>
            <a:off x="608012" y="1066800"/>
            <a:ext cx="11049000" cy="5516562"/>
          </a:xfrm>
          <a:prstGeom prst="rect">
            <a:avLst/>
          </a:prstGeom>
        </p:spPr>
        <p:txBody>
          <a:bodyPr vert="horz" lIns="91440" tIns="45720" rIns="91440" bIns="45720" rtlCol="0">
            <a:normAutofit fontScale="92500" lnSpcReduction="20000"/>
          </a:bodyPr>
          <a:lst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a:lstStyle>
          <a:p>
            <a:pPr marL="45720" indent="0">
              <a:buNone/>
            </a:pPr>
            <a:r>
              <a:rPr lang="en-US" sz="3600" dirty="0">
                <a:latin typeface="Abadi" panose="020B0604020104020204" pitchFamily="34" charset="0"/>
              </a:rPr>
              <a:t>Between 1200 and 1450, states across the world developed new methods to organize power and maintain control. Although these societies differed in culture and belief systems, they all faced similar challenges—defending borders, collecting taxes, and managing resources.</a:t>
            </a:r>
          </a:p>
          <a:p>
            <a:pPr marL="45720" indent="0">
              <a:buNone/>
            </a:pPr>
            <a:r>
              <a:rPr lang="en-US" sz="3600" dirty="0">
                <a:latin typeface="Abadi" panose="020B0604020104020204" pitchFamily="34" charset="0"/>
              </a:rPr>
              <a:t>The Song Dynasty in East Asia, Delhi Sultanate in South Asia, Great Zimbabwe and Hausa city-states in Africa, and Aztec and Inca states in the Americas each showed both continuity (building on existing traditions) and innovation (developing new systems suited to their environment and culture).</a:t>
            </a:r>
          </a:p>
          <a:p>
            <a:pPr marL="45720" indent="0">
              <a:buNone/>
            </a:pPr>
            <a:r>
              <a:rPr lang="en-US" sz="3600" dirty="0">
                <a:latin typeface="Abadi" panose="020B0604020104020204" pitchFamily="34" charset="0"/>
              </a:rPr>
              <a:t>This lesson helps students compare how and why different states developed similar or different political systems, emphasizing that diversity did not mean isolation.</a:t>
            </a:r>
          </a:p>
        </p:txBody>
      </p:sp>
    </p:spTree>
    <p:extLst>
      <p:ext uri="{BB962C8B-B14F-4D97-AF65-F5344CB8AC3E}">
        <p14:creationId xmlns:p14="http://schemas.microsoft.com/office/powerpoint/2010/main" val="37633252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5E1A25DE-F072-CC4E-E52E-85F1AC00D88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BC28B71-5C0F-BCC3-7A13-ED1B600F89F8}"/>
              </a:ext>
            </a:extLst>
          </p:cNvPr>
          <p:cNvSpPr>
            <a:spLocks noGrp="1"/>
          </p:cNvSpPr>
          <p:nvPr>
            <p:ph type="title"/>
          </p:nvPr>
        </p:nvSpPr>
        <p:spPr>
          <a:xfrm>
            <a:off x="684212" y="200891"/>
            <a:ext cx="9753600" cy="715962"/>
          </a:xfrm>
        </p:spPr>
        <p:txBody>
          <a:bodyPr>
            <a:noAutofit/>
          </a:bodyPr>
          <a:lstStyle/>
          <a:p>
            <a:r>
              <a:rPr lang="en-US" sz="2800" dirty="0">
                <a:latin typeface="Abadi" panose="020B0604020104020204" pitchFamily="34" charset="0"/>
              </a:rPr>
              <a:t>Keywords and Phrases</a:t>
            </a:r>
          </a:p>
        </p:txBody>
      </p:sp>
      <p:graphicFrame>
        <p:nvGraphicFramePr>
          <p:cNvPr id="5" name="Table 4">
            <a:extLst>
              <a:ext uri="{FF2B5EF4-FFF2-40B4-BE49-F238E27FC236}">
                <a16:creationId xmlns:a16="http://schemas.microsoft.com/office/drawing/2014/main" id="{DFDB97C9-0472-F808-2B60-8F6F67A11FEB}"/>
              </a:ext>
            </a:extLst>
          </p:cNvPr>
          <p:cNvGraphicFramePr>
            <a:graphicFrameLocks noGrp="1"/>
          </p:cNvGraphicFramePr>
          <p:nvPr>
            <p:extLst>
              <p:ext uri="{D42A27DB-BD31-4B8C-83A1-F6EECF244321}">
                <p14:modId xmlns:p14="http://schemas.microsoft.com/office/powerpoint/2010/main" val="845564489"/>
              </p:ext>
            </p:extLst>
          </p:nvPr>
        </p:nvGraphicFramePr>
        <p:xfrm>
          <a:off x="684211" y="916853"/>
          <a:ext cx="10820401" cy="5486400"/>
        </p:xfrm>
        <a:graphic>
          <a:graphicData uri="http://schemas.openxmlformats.org/drawingml/2006/table">
            <a:tbl>
              <a:tblPr firstRow="1" firstCol="1" bandRow="1">
                <a:tableStyleId>{3B4B98B0-60AC-42C2-AFA5-B58CD77FA1E5}</a:tableStyleId>
              </a:tblPr>
              <a:tblGrid>
                <a:gridCol w="3200401">
                  <a:extLst>
                    <a:ext uri="{9D8B030D-6E8A-4147-A177-3AD203B41FA5}">
                      <a16:colId xmlns:a16="http://schemas.microsoft.com/office/drawing/2014/main" val="1452778911"/>
                    </a:ext>
                  </a:extLst>
                </a:gridCol>
                <a:gridCol w="7620000">
                  <a:extLst>
                    <a:ext uri="{9D8B030D-6E8A-4147-A177-3AD203B41FA5}">
                      <a16:colId xmlns:a16="http://schemas.microsoft.com/office/drawing/2014/main" val="2500481086"/>
                    </a:ext>
                  </a:extLst>
                </a:gridCol>
              </a:tblGrid>
              <a:tr h="0">
                <a:tc>
                  <a:txBody>
                    <a:bodyPr/>
                    <a:lstStyle/>
                    <a:p>
                      <a:pPr marL="0" marR="0">
                        <a:buNone/>
                      </a:pPr>
                      <a:r>
                        <a:rPr lang="en-US" sz="2400" kern="100">
                          <a:effectLst/>
                        </a:rPr>
                        <a:t>Term</a:t>
                      </a:r>
                      <a:endParaRPr lang="en-US" sz="28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Definition</a:t>
                      </a:r>
                      <a:endParaRPr lang="en-US" sz="28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4060115204"/>
                  </a:ext>
                </a:extLst>
              </a:tr>
              <a:tr h="0">
                <a:tc>
                  <a:txBody>
                    <a:bodyPr/>
                    <a:lstStyle/>
                    <a:p>
                      <a:pPr marL="0" marR="0">
                        <a:buNone/>
                      </a:pPr>
                      <a:r>
                        <a:rPr lang="en-US" sz="2400" kern="100">
                          <a:effectLst/>
                        </a:rPr>
                        <a:t>Bureaucracy</a:t>
                      </a:r>
                      <a:endParaRPr lang="en-US" sz="28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A system of government in which officials carry out the administration according to set rules or ranks.</a:t>
                      </a:r>
                      <a:endParaRPr lang="en-US" sz="28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40012931"/>
                  </a:ext>
                </a:extLst>
              </a:tr>
              <a:tr h="0">
                <a:tc>
                  <a:txBody>
                    <a:bodyPr/>
                    <a:lstStyle/>
                    <a:p>
                      <a:pPr marL="0" marR="0">
                        <a:buNone/>
                      </a:pPr>
                      <a:r>
                        <a:rPr lang="en-US" sz="2400" kern="100">
                          <a:effectLst/>
                        </a:rPr>
                        <a:t>Caliphate</a:t>
                      </a:r>
                      <a:endParaRPr lang="en-US" sz="28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An Islamic state led by a religious and political leader, the caliph, seen as a successor to the Prophet Muhammad.</a:t>
                      </a:r>
                      <a:endParaRPr lang="en-US" sz="28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1980637547"/>
                  </a:ext>
                </a:extLst>
              </a:tr>
              <a:tr h="0">
                <a:tc>
                  <a:txBody>
                    <a:bodyPr/>
                    <a:lstStyle/>
                    <a:p>
                      <a:pPr marL="0" marR="0">
                        <a:buNone/>
                      </a:pPr>
                      <a:r>
                        <a:rPr lang="en-US" sz="2400" kern="100">
                          <a:effectLst/>
                        </a:rPr>
                        <a:t>Mandate of Heaven</a:t>
                      </a:r>
                      <a:endParaRPr lang="en-US" sz="28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A Chinese belief that rulers were chosen by divine will; if they failed to govern well, the mandate could be lost.</a:t>
                      </a:r>
                      <a:endParaRPr lang="en-US" sz="28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2615633658"/>
                  </a:ext>
                </a:extLst>
              </a:tr>
              <a:tr h="0">
                <a:tc>
                  <a:txBody>
                    <a:bodyPr/>
                    <a:lstStyle/>
                    <a:p>
                      <a:pPr marL="0" marR="0">
                        <a:buNone/>
                      </a:pPr>
                      <a:r>
                        <a:rPr lang="en-US" sz="2400" kern="100">
                          <a:effectLst/>
                        </a:rPr>
                        <a:t>City-state</a:t>
                      </a:r>
                      <a:endParaRPr lang="en-US" sz="28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A self-governing urban center and the surrounding lands it controls, common in Africa and Mesoamerica.</a:t>
                      </a:r>
                      <a:endParaRPr lang="en-US" sz="28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3930960280"/>
                  </a:ext>
                </a:extLst>
              </a:tr>
              <a:tr h="0">
                <a:tc>
                  <a:txBody>
                    <a:bodyPr/>
                    <a:lstStyle/>
                    <a:p>
                      <a:pPr marL="0" marR="0">
                        <a:buNone/>
                      </a:pPr>
                      <a:r>
                        <a:rPr lang="en-US" sz="2400" kern="100">
                          <a:effectLst/>
                        </a:rPr>
                        <a:t>Syncretism</a:t>
                      </a:r>
                      <a:endParaRPr lang="en-US" sz="28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dirty="0">
                          <a:effectLst/>
                        </a:rPr>
                        <a:t>The blending of different beliefs or cultural traditions into a new system, often seen in religion or governance.</a:t>
                      </a:r>
                      <a:endParaRPr lang="en-US" sz="2800" kern="100" dirty="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3206324048"/>
                  </a:ext>
                </a:extLst>
              </a:tr>
            </a:tbl>
          </a:graphicData>
        </a:graphic>
      </p:graphicFrame>
    </p:spTree>
    <p:extLst>
      <p:ext uri="{BB962C8B-B14F-4D97-AF65-F5344CB8AC3E}">
        <p14:creationId xmlns:p14="http://schemas.microsoft.com/office/powerpoint/2010/main" val="10090972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B98AECE7-592B-D837-250A-8E3E256739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3124"/>
          <a:stretch>
            <a:fillRect/>
          </a:stretch>
        </p:blipFill>
        <p:spPr bwMode="auto">
          <a:xfrm>
            <a:off x="0" y="307975"/>
            <a:ext cx="12188825" cy="632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88402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832606DC-94A4-D3B2-E8DA-D932986601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F899783-2435-20E4-E6FB-E05F2CAE832C}"/>
              </a:ext>
            </a:extLst>
          </p:cNvPr>
          <p:cNvSpPr>
            <a:spLocks noGrp="1"/>
          </p:cNvSpPr>
          <p:nvPr>
            <p:ph type="title"/>
          </p:nvPr>
        </p:nvSpPr>
        <p:spPr>
          <a:xfrm>
            <a:off x="1217611" y="617538"/>
            <a:ext cx="9753600" cy="677862"/>
          </a:xfrm>
        </p:spPr>
        <p:txBody>
          <a:bodyPr>
            <a:noAutofit/>
          </a:bodyPr>
          <a:lstStyle/>
          <a:p>
            <a:r>
              <a:rPr lang="en-US" sz="3200" dirty="0">
                <a:latin typeface="Abadi" panose="020B0604020104020204" pitchFamily="34" charset="0"/>
              </a:rPr>
              <a:t>Background Reading</a:t>
            </a:r>
          </a:p>
        </p:txBody>
      </p:sp>
      <p:sp>
        <p:nvSpPr>
          <p:cNvPr id="2" name="Content Placeholder 1">
            <a:extLst>
              <a:ext uri="{FF2B5EF4-FFF2-40B4-BE49-F238E27FC236}">
                <a16:creationId xmlns:a16="http://schemas.microsoft.com/office/drawing/2014/main" id="{D2F6B93E-6AAC-3FF8-0137-2E1C5FFAA78E}"/>
              </a:ext>
            </a:extLst>
          </p:cNvPr>
          <p:cNvSpPr>
            <a:spLocks noGrp="1"/>
          </p:cNvSpPr>
          <p:nvPr>
            <p:ph idx="1"/>
          </p:nvPr>
        </p:nvSpPr>
        <p:spPr>
          <a:xfrm>
            <a:off x="684212" y="1650533"/>
            <a:ext cx="10820400" cy="4572000"/>
          </a:xfrm>
        </p:spPr>
        <p:txBody>
          <a:bodyPr>
            <a:normAutofit lnSpcReduction="10000"/>
          </a:bodyPr>
          <a:lstStyle/>
          <a:p>
            <a:pPr marL="45720" lvl="0" indent="0">
              <a:buNone/>
            </a:pPr>
            <a:r>
              <a:rPr lang="en-US" sz="2800" dirty="0"/>
              <a:t>From 1200 to 1450, major civilizations across the Eastern Hemisphere built on existing traditions while adapting to new realities. The Song Dynasty (960–1279) refined the Confucian bureaucratic system developed during earlier dynasties. Its use of the civil service exam ensured that government officials were chosen by merit, not family background, although the emperor still held ultimate authority.</a:t>
            </a:r>
          </a:p>
          <a:p>
            <a:pPr marL="45720" lvl="0" indent="0">
              <a:buNone/>
            </a:pPr>
            <a:r>
              <a:rPr lang="en-US" sz="2800" dirty="0"/>
              <a:t>In South Asia, the Delhi Sultanate introduced Islamic rule to a largely Hindu region. While the sultans borrowed administrative methods from earlier Indian kingdoms, they also introduced Islamic law and taxation systems that changed local governance.</a:t>
            </a:r>
          </a:p>
        </p:txBody>
      </p:sp>
    </p:spTree>
    <p:extLst>
      <p:ext uri="{BB962C8B-B14F-4D97-AF65-F5344CB8AC3E}">
        <p14:creationId xmlns:p14="http://schemas.microsoft.com/office/powerpoint/2010/main" val="38632224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BC89A676-4C31-30FD-9DDF-ED1CEBDF83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18CA527-F0A7-AEF7-B83B-7D5291667C89}"/>
              </a:ext>
            </a:extLst>
          </p:cNvPr>
          <p:cNvSpPr>
            <a:spLocks noGrp="1"/>
          </p:cNvSpPr>
          <p:nvPr>
            <p:ph type="title"/>
          </p:nvPr>
        </p:nvSpPr>
        <p:spPr>
          <a:xfrm>
            <a:off x="1217611" y="617538"/>
            <a:ext cx="9753600" cy="677862"/>
          </a:xfrm>
        </p:spPr>
        <p:txBody>
          <a:bodyPr>
            <a:noAutofit/>
          </a:bodyPr>
          <a:lstStyle/>
          <a:p>
            <a:r>
              <a:rPr lang="en-US" sz="3200" dirty="0">
                <a:latin typeface="Abadi" panose="020B0604020104020204" pitchFamily="34" charset="0"/>
              </a:rPr>
              <a:t>Background Reading</a:t>
            </a:r>
          </a:p>
        </p:txBody>
      </p:sp>
      <p:sp>
        <p:nvSpPr>
          <p:cNvPr id="2" name="Content Placeholder 1">
            <a:extLst>
              <a:ext uri="{FF2B5EF4-FFF2-40B4-BE49-F238E27FC236}">
                <a16:creationId xmlns:a16="http://schemas.microsoft.com/office/drawing/2014/main" id="{F2807E08-B9FF-9923-DAB0-BE7BDFF11A53}"/>
              </a:ext>
            </a:extLst>
          </p:cNvPr>
          <p:cNvSpPr>
            <a:spLocks noGrp="1"/>
          </p:cNvSpPr>
          <p:nvPr>
            <p:ph idx="1"/>
          </p:nvPr>
        </p:nvSpPr>
        <p:spPr>
          <a:xfrm>
            <a:off x="684212" y="1650533"/>
            <a:ext cx="10820400" cy="4572000"/>
          </a:xfrm>
        </p:spPr>
        <p:txBody>
          <a:bodyPr>
            <a:normAutofit fontScale="92500" lnSpcReduction="10000"/>
          </a:bodyPr>
          <a:lstStyle/>
          <a:p>
            <a:pPr marL="45720" lvl="0" indent="0">
              <a:buNone/>
            </a:pPr>
            <a:r>
              <a:rPr lang="en-US" sz="2800" dirty="0"/>
              <a:t>In Africa, powerful kingdoms like Mali and Great Zimbabwe rose due to control over trade networks. Leaders relied on tribute, trade wealth, and kinship ties rather than centralized bureaucracies.</a:t>
            </a:r>
          </a:p>
          <a:p>
            <a:pPr marL="45720" lvl="0" indent="0">
              <a:buNone/>
            </a:pPr>
            <a:r>
              <a:rPr lang="en-US" sz="2800" dirty="0"/>
              <a:t>In the Americas, civilizations like the Aztec Empire and Inca Empire demonstrated sophisticated state organization. The Aztecs demanded tribute and military service from conquered peoples, while the Incas created an imperial network connected by roads and forced labor systems such as </a:t>
            </a:r>
            <a:r>
              <a:rPr lang="en-US" sz="2800" dirty="0" err="1"/>
              <a:t>mit’a</a:t>
            </a:r>
            <a:r>
              <a:rPr lang="en-US" sz="2800" dirty="0"/>
              <a:t>.</a:t>
            </a:r>
          </a:p>
          <a:p>
            <a:pPr marL="45720" lvl="0" indent="0">
              <a:buNone/>
            </a:pPr>
            <a:r>
              <a:rPr lang="en-US" sz="2800" dirty="0"/>
              <a:t>Across regions, states sought to legitimize power through religion, tradition, and public works, yet their methods reflected the unique cultural and environmental contexts of their societies.</a:t>
            </a:r>
          </a:p>
        </p:txBody>
      </p:sp>
    </p:spTree>
    <p:extLst>
      <p:ext uri="{BB962C8B-B14F-4D97-AF65-F5344CB8AC3E}">
        <p14:creationId xmlns:p14="http://schemas.microsoft.com/office/powerpoint/2010/main" val="83713065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AC7E3-DE0D-1CEC-1909-A74F000D895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F94DE7B-DEE1-446B-8C09-BA08B822E4E8}"/>
              </a:ext>
            </a:extLst>
          </p:cNvPr>
          <p:cNvSpPr>
            <a:spLocks noGrp="1"/>
          </p:cNvSpPr>
          <p:nvPr>
            <p:ph type="title"/>
          </p:nvPr>
        </p:nvSpPr>
        <p:spPr>
          <a:xfrm>
            <a:off x="605380" y="246227"/>
            <a:ext cx="5714998" cy="868362"/>
          </a:xfrm>
        </p:spPr>
        <p:txBody>
          <a:bodyPr anchor="b">
            <a:normAutofit/>
          </a:bodyPr>
          <a:lstStyle/>
          <a:p>
            <a:r>
              <a:rPr lang="en-US" dirty="0"/>
              <a:t>Primary Sources</a:t>
            </a:r>
          </a:p>
        </p:txBody>
      </p:sp>
      <p:pic>
        <p:nvPicPr>
          <p:cNvPr id="5124" name="Picture 4" descr="Song Dynasty (960- 1279) Military Overview Part 1- A Realm Reborn: 宋代军事概要 1  - 浴火重生">
            <a:extLst>
              <a:ext uri="{FF2B5EF4-FFF2-40B4-BE49-F238E27FC236}">
                <a16:creationId xmlns:a16="http://schemas.microsoft.com/office/drawing/2014/main" id="{676C29F5-723A-2375-532F-0AD58F986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2" y="1629427"/>
            <a:ext cx="4645024" cy="454816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he Mali Empire, a story - African American Registry">
            <a:extLst>
              <a:ext uri="{FF2B5EF4-FFF2-40B4-BE49-F238E27FC236}">
                <a16:creationId xmlns:a16="http://schemas.microsoft.com/office/drawing/2014/main" id="{B27095D3-0C59-6C7F-DA85-3CC947D341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9612" y="2060503"/>
            <a:ext cx="6028523" cy="3686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15229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6E4A1EAE-8363-8570-4D12-1BEE7750D23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07197C-4A79-2355-87D3-44EB2F539375}"/>
              </a:ext>
            </a:extLst>
          </p:cNvPr>
          <p:cNvSpPr>
            <a:spLocks noGrp="1"/>
          </p:cNvSpPr>
          <p:nvPr>
            <p:ph type="title"/>
          </p:nvPr>
        </p:nvSpPr>
        <p:spPr>
          <a:xfrm>
            <a:off x="379412" y="609600"/>
            <a:ext cx="9753600" cy="762000"/>
          </a:xfrm>
        </p:spPr>
        <p:txBody>
          <a:bodyPr>
            <a:noAutofit/>
          </a:bodyPr>
          <a:lstStyle/>
          <a:p>
            <a:r>
              <a:rPr lang="en-US" sz="3200" dirty="0">
                <a:latin typeface="Abadi" panose="020B0604020104020204" pitchFamily="34" charset="0"/>
              </a:rPr>
              <a:t>Source 1: Emperor </a:t>
            </a:r>
            <a:r>
              <a:rPr lang="en-US" sz="3200" dirty="0" err="1">
                <a:latin typeface="Abadi" panose="020B0604020104020204" pitchFamily="34" charset="0"/>
              </a:rPr>
              <a:t>Taizong</a:t>
            </a:r>
            <a:r>
              <a:rPr lang="en-US" sz="3200" dirty="0">
                <a:latin typeface="Abadi" panose="020B0604020104020204" pitchFamily="34" charset="0"/>
              </a:rPr>
              <a:t> on Government (Tang–Song Tradition, c. 7th century CE)</a:t>
            </a:r>
          </a:p>
        </p:txBody>
      </p:sp>
      <p:sp>
        <p:nvSpPr>
          <p:cNvPr id="2" name="Content Placeholder 1">
            <a:extLst>
              <a:ext uri="{FF2B5EF4-FFF2-40B4-BE49-F238E27FC236}">
                <a16:creationId xmlns:a16="http://schemas.microsoft.com/office/drawing/2014/main" id="{D504EF98-770F-B059-FE16-D3A59E3EC101}"/>
              </a:ext>
            </a:extLst>
          </p:cNvPr>
          <p:cNvSpPr>
            <a:spLocks noGrp="1"/>
          </p:cNvSpPr>
          <p:nvPr>
            <p:ph idx="1"/>
          </p:nvPr>
        </p:nvSpPr>
        <p:spPr>
          <a:xfrm>
            <a:off x="912812" y="1371600"/>
            <a:ext cx="9753600" cy="1143000"/>
          </a:xfrm>
        </p:spPr>
        <p:txBody>
          <a:bodyPr>
            <a:normAutofit fontScale="85000" lnSpcReduction="20000"/>
          </a:bodyPr>
          <a:lstStyle/>
          <a:p>
            <a:pPr marL="45720" indent="0">
              <a:lnSpc>
                <a:spcPct val="110000"/>
              </a:lnSpc>
              <a:spcBef>
                <a:spcPts val="0"/>
              </a:spcBef>
              <a:buNone/>
            </a:pPr>
            <a:r>
              <a:rPr lang="en-US" sz="2800" dirty="0">
                <a:latin typeface="Abadi" panose="020B0604020104020204" pitchFamily="34" charset="0"/>
              </a:rPr>
              <a:t>Source: “Emperor </a:t>
            </a:r>
            <a:r>
              <a:rPr lang="en-US" sz="2800" dirty="0" err="1">
                <a:latin typeface="Abadi" panose="020B0604020104020204" pitchFamily="34" charset="0"/>
              </a:rPr>
              <a:t>Taizong</a:t>
            </a:r>
            <a:r>
              <a:rPr lang="en-US" sz="2800" dirty="0">
                <a:latin typeface="Abadi" panose="020B0604020104020204" pitchFamily="34" charset="0"/>
              </a:rPr>
              <a:t> on Effective Government,” from the Internet History Sourcebooks Project, Fordham University.</a:t>
            </a:r>
          </a:p>
          <a:p>
            <a:pPr marL="45720" indent="0">
              <a:lnSpc>
                <a:spcPct val="110000"/>
              </a:lnSpc>
              <a:spcBef>
                <a:spcPts val="0"/>
              </a:spcBef>
              <a:buNone/>
            </a:pPr>
            <a:r>
              <a:rPr lang="en-US" sz="2800" dirty="0">
                <a:latin typeface="Abadi" panose="020B0604020104020204" pitchFamily="34" charset="0"/>
                <a:hlinkClick r:id="rId3"/>
              </a:rPr>
              <a:t>https://sourcebooks.fordham.edu/eastasia/taizong-govt.asp</a:t>
            </a:r>
            <a:r>
              <a:rPr lang="da-DK" sz="2800" dirty="0">
                <a:latin typeface="Abadi" panose="020B0604020104020204" pitchFamily="34" charset="0"/>
              </a:rPr>
              <a:t> </a:t>
            </a:r>
            <a:endParaRPr lang="en-US" sz="2800" dirty="0">
              <a:latin typeface="Abadi" panose="020B0604020104020204" pitchFamily="34" charset="0"/>
            </a:endParaRPr>
          </a:p>
        </p:txBody>
      </p:sp>
      <p:sp>
        <p:nvSpPr>
          <p:cNvPr id="8" name="TextBox 7">
            <a:extLst>
              <a:ext uri="{FF2B5EF4-FFF2-40B4-BE49-F238E27FC236}">
                <a16:creationId xmlns:a16="http://schemas.microsoft.com/office/drawing/2014/main" id="{F5C334AE-401D-2A61-3126-B135D0448AAC}"/>
              </a:ext>
            </a:extLst>
          </p:cNvPr>
          <p:cNvSpPr txBox="1"/>
          <p:nvPr/>
        </p:nvSpPr>
        <p:spPr>
          <a:xfrm>
            <a:off x="379412" y="2514600"/>
            <a:ext cx="11277600" cy="3785652"/>
          </a:xfrm>
          <a:prstGeom prst="rect">
            <a:avLst/>
          </a:prstGeom>
          <a:noFill/>
          <a:ln>
            <a:solidFill>
              <a:schemeClr val="bg2"/>
            </a:solidFill>
          </a:ln>
        </p:spPr>
        <p:txBody>
          <a:bodyPr wrap="square">
            <a:spAutoFit/>
          </a:bodyPr>
          <a:lstStyle/>
          <a:p>
            <a:pPr marL="0" marR="0">
              <a:buNone/>
            </a:pPr>
            <a:r>
              <a:rPr lang="en-US" sz="2400" kern="100" dirty="0">
                <a:effectLst/>
                <a:latin typeface="Arial" panose="020B0604020202020204" pitchFamily="34" charset="0"/>
                <a:ea typeface="Aptos" panose="020B0004020202020204" pitchFamily="34" charset="0"/>
              </a:rPr>
              <a:t>The ruler is a boat, the people are the water. The water can carry the boat, but it can also overturn it. The people are the foundation of the state; if the foundation is firm, the state is stable. Therefore, a wise ruler loves and nourishes the people as one would protect the roots of a tree. If the roots are strong, the branches will flourish.</a:t>
            </a:r>
          </a:p>
          <a:p>
            <a:pPr marL="0" marR="0">
              <a:buNone/>
            </a:pPr>
            <a:endParaRPr lang="en-US" sz="2400" kern="100" dirty="0">
              <a:effectLst/>
              <a:latin typeface="Arial" panose="020B0604020202020204" pitchFamily="34" charset="0"/>
              <a:ea typeface="Aptos" panose="020B0004020202020204" pitchFamily="34" charset="0"/>
            </a:endParaRPr>
          </a:p>
          <a:p>
            <a:pPr marL="0" marR="0">
              <a:buNone/>
            </a:pPr>
            <a:r>
              <a:rPr lang="en-US" sz="2400" kern="100" dirty="0">
                <a:effectLst/>
                <a:latin typeface="Arial" panose="020B0604020202020204" pitchFamily="34" charset="0"/>
                <a:ea typeface="Aptos" panose="020B0004020202020204" pitchFamily="34" charset="0"/>
              </a:rPr>
              <a:t>A ruler should not rely on his own desires. He must appoint upright ministers, listen to criticism, and reward those who serve the people well. When the ruler forgets the people, disasters will follow. When he listens to honest advice, his virtue will shine.</a:t>
            </a:r>
          </a:p>
        </p:txBody>
      </p:sp>
    </p:spTree>
    <p:extLst>
      <p:ext uri="{BB962C8B-B14F-4D97-AF65-F5344CB8AC3E}">
        <p14:creationId xmlns:p14="http://schemas.microsoft.com/office/powerpoint/2010/main" val="57014963"/>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rld country report presentation">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1">
          <a:schemeClr val="accent1"/>
        </a:lnRef>
        <a:fillRef idx="2">
          <a:schemeClr val="accent1"/>
        </a:fillRef>
        <a:effectRef idx="1">
          <a:schemeClr val="accent1"/>
        </a:effectRef>
        <a:fontRef idx="minor">
          <a:schemeClr val="dk1"/>
        </a:fontRef>
      </a:style>
    </a:spDef>
    <a:lnDef>
      <a:spPr>
        <a:ln/>
      </a:spPr>
      <a:bodyPr/>
      <a:lstStyle/>
      <a:style>
        <a:lnRef idx="3">
          <a:schemeClr val="accent1"/>
        </a:lnRef>
        <a:fillRef idx="0">
          <a:schemeClr val="accent1"/>
        </a:fillRef>
        <a:effectRef idx="2">
          <a:schemeClr val="accent1"/>
        </a:effectRef>
        <a:fontRef idx="minor">
          <a:schemeClr val="tx1"/>
        </a:fontRef>
      </a:style>
    </a:lnDef>
    <a:txDef>
      <a:spPr>
        <a:noFill/>
        <a:ln>
          <a:solidFill>
            <a:schemeClr val="bg2"/>
          </a:solidFill>
        </a:ln>
      </a:spPr>
      <a:bodyPr wrap="none" rtlCol="0">
        <a:sp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World country report presentation.potx" id="{FF082492-D6CE-444E-B3E8-FB131EDFAC53}" vid="{71BD5CC8-96B3-46A6-8835-37741E8965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country report presentation</Template>
  <TotalTime>540</TotalTime>
  <Words>1549</Words>
  <Application>Microsoft Office PowerPoint</Application>
  <PresentationFormat>Custom</PresentationFormat>
  <Paragraphs>155</Paragraphs>
  <Slides>19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Abadi</vt:lpstr>
      <vt:lpstr>Arial</vt:lpstr>
      <vt:lpstr>Century Gothic</vt:lpstr>
      <vt:lpstr>Symbol</vt:lpstr>
      <vt:lpstr>World country report presentation</vt:lpstr>
      <vt:lpstr>1.7 Comparison in the Period from c. 1200 to c. 1450 </vt:lpstr>
      <vt:lpstr>Learning Objectives</vt:lpstr>
      <vt:lpstr>Overview</vt:lpstr>
      <vt:lpstr>Keywords and Phrases</vt:lpstr>
      <vt:lpstr>PowerPoint Presentation</vt:lpstr>
      <vt:lpstr>Background Reading</vt:lpstr>
      <vt:lpstr>Background Reading</vt:lpstr>
      <vt:lpstr>Primary Sources</vt:lpstr>
      <vt:lpstr>Source 1: Emperor Taizong on Government (Tang–Song Tradition, c. 7th century CE)</vt:lpstr>
      <vt:lpstr>Guided Source Analysis</vt:lpstr>
      <vt:lpstr>Source 2: Ibn Battuta Describes the Mali Empire (c. 1352 CE)</vt:lpstr>
      <vt:lpstr>Guided Source Analysis</vt:lpstr>
      <vt:lpstr>Comparison Chart: State Formation, c. 1200–1450</vt:lpstr>
      <vt:lpstr>Change, Continuity, and Comparison</vt:lpstr>
      <vt:lpstr>Change, Continuity, and Comparison</vt:lpstr>
      <vt:lpstr>Change, Continuity, and Comparison</vt:lpstr>
      <vt:lpstr>Reflection Activity</vt:lpstr>
      <vt:lpstr>Key Takeaways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 Robert Sawyer</dc:creator>
  <cp:lastModifiedBy>Dr. Robert Sawyer</cp:lastModifiedBy>
  <cp:revision>16</cp:revision>
  <dcterms:created xsi:type="dcterms:W3CDTF">2025-09-29T06:54:32Z</dcterms:created>
  <dcterms:modified xsi:type="dcterms:W3CDTF">2025-11-11T07:16:25Z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74068500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