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12247-0518-4B09-835E-48030548B2B2}" v="11" dt="2020-11-14T22:36:30.420"/>
  </p1510:revLst>
</p1510:revInfo>
</file>

<file path=ppt/tableStyles.xml><?xml version="1.0" encoding="utf-8"?>
<a:tblStyleLst xmlns:a="http://schemas.openxmlformats.org/drawingml/2006/main" def="{2CCF1D2F-8937-47ED-A26E-9D7189477689}">
  <a:tblStyle styleId="{2CCF1D2F-8937-47ED-A26E-9D718947768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6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oeller" userId="7b115ec66fd73573" providerId="LiveId" clId="{E8812247-0518-4B09-835E-48030548B2B2}"/>
    <pc:docChg chg="modSld modMainMaster">
      <pc:chgData name="Sara Moeller" userId="7b115ec66fd73573" providerId="LiveId" clId="{E8812247-0518-4B09-835E-48030548B2B2}" dt="2020-11-14T22:36:30.420" v="16" actId="114"/>
      <pc:docMkLst>
        <pc:docMk/>
      </pc:docMkLst>
      <pc:sldChg chg="setBg">
        <pc:chgData name="Sara Moeller" userId="7b115ec66fd73573" providerId="LiveId" clId="{E8812247-0518-4B09-835E-48030548B2B2}" dt="2020-11-14T22:35:30.641" v="13"/>
        <pc:sldMkLst>
          <pc:docMk/>
          <pc:sldMk cId="0" sldId="258"/>
        </pc:sldMkLst>
      </pc:sldChg>
      <pc:sldChg chg="setBg">
        <pc:chgData name="Sara Moeller" userId="7b115ec66fd73573" providerId="LiveId" clId="{E8812247-0518-4B09-835E-48030548B2B2}" dt="2020-11-14T22:35:47.251" v="15"/>
        <pc:sldMkLst>
          <pc:docMk/>
          <pc:sldMk cId="0" sldId="263"/>
        </pc:sldMkLst>
      </pc:sldChg>
      <pc:sldChg chg="modSp">
        <pc:chgData name="Sara Moeller" userId="7b115ec66fd73573" providerId="LiveId" clId="{E8812247-0518-4B09-835E-48030548B2B2}" dt="2020-11-14T22:36:30.420" v="16" actId="114"/>
        <pc:sldMkLst>
          <pc:docMk/>
          <pc:sldMk cId="0" sldId="264"/>
        </pc:sldMkLst>
        <pc:spChg chg="mod">
          <ac:chgData name="Sara Moeller" userId="7b115ec66fd73573" providerId="LiveId" clId="{E8812247-0518-4B09-835E-48030548B2B2}" dt="2020-11-14T22:36:30.420" v="16" actId="114"/>
          <ac:spMkLst>
            <pc:docMk/>
            <pc:sldMk cId="0" sldId="264"/>
            <ac:spMk id="109" creationId="{00000000-0000-0000-0000-000000000000}"/>
          </ac:spMkLst>
        </pc:spChg>
      </pc:sldChg>
      <pc:sldChg chg="setBg">
        <pc:chgData name="Sara Moeller" userId="7b115ec66fd73573" providerId="LiveId" clId="{E8812247-0518-4B09-835E-48030548B2B2}" dt="2020-11-14T22:34:55.928" v="12"/>
        <pc:sldMkLst>
          <pc:docMk/>
          <pc:sldMk cId="0" sldId="270"/>
        </pc:sldMkLst>
      </pc:sldChg>
      <pc:sldMasterChg chg="modSp mod">
        <pc:chgData name="Sara Moeller" userId="7b115ec66fd73573" providerId="LiveId" clId="{E8812247-0518-4B09-835E-48030548B2B2}" dt="2020-11-14T22:34:27.761" v="5" actId="1076"/>
        <pc:sldMasterMkLst>
          <pc:docMk/>
          <pc:sldMasterMk cId="0" sldId="2147483659"/>
        </pc:sldMasterMkLst>
        <pc:spChg chg="mod">
          <ac:chgData name="Sara Moeller" userId="7b115ec66fd73573" providerId="LiveId" clId="{E8812247-0518-4B09-835E-48030548B2B2}" dt="2020-11-14T22:34:27.761" v="5" actId="1076"/>
          <ac:spMkLst>
            <pc:docMk/>
            <pc:sldMasterMk cId="0" sldId="2147483659"/>
            <ac:spMk id="9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_eisNPpn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y4Ne9DXk_Jc" TargetMode="External"/><Relationship Id="rId4" Type="http://schemas.openxmlformats.org/officeDocument/2006/relationships/hyperlink" Target="https://www.youtube.com/watch?v=NWqgZUnJdAY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Here are some helpful videos for mendelian genetics: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Professor Dave: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https://www.youtube.com/watch?v=3f_eisNPpnc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Bozeman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https://www.youtube.com/watch?v=NWqgZUnJdAY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Bozeman Probability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https://www.youtube.com/watch?v=y4Ne9DXk_Jc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Filial means “son” in Latin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61C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1CB6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713672" y="6630052"/>
            <a:ext cx="1716656" cy="22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© Getting Down With Science</a:t>
            </a:r>
            <a:endParaRPr sz="800" b="0" i="0" u="none" strike="noStrike" cap="none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5364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Discoveries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900" y="1079425"/>
            <a:ext cx="5517300" cy="5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Mendel noticed that the cross between </a:t>
            </a:r>
            <a:r>
              <a:rPr lang="en" u="sng">
                <a:solidFill>
                  <a:srgbClr val="9900FF"/>
                </a:solidFill>
              </a:rPr>
              <a:t>purple</a:t>
            </a:r>
            <a:r>
              <a:rPr lang="en"/>
              <a:t> and </a:t>
            </a:r>
            <a:r>
              <a:rPr lang="en" u="sng"/>
              <a:t>white</a:t>
            </a:r>
            <a:r>
              <a:rPr lang="en"/>
              <a:t> true breeding pea plants produced only </a:t>
            </a:r>
            <a:r>
              <a:rPr lang="en" b="1">
                <a:solidFill>
                  <a:srgbClr val="9900FF"/>
                </a:solidFill>
              </a:rPr>
              <a:t>purple</a:t>
            </a:r>
            <a:r>
              <a:rPr lang="en"/>
              <a:t> F</a:t>
            </a:r>
            <a:r>
              <a:rPr lang="en" baseline="-25000"/>
              <a:t>1</a:t>
            </a:r>
            <a:r>
              <a:rPr lang="en"/>
              <a:t> offspring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Did the white characteristic disappear?</a:t>
            </a:r>
            <a:endParaRPr/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No, because the white pea flower characteristic came back in the F</a:t>
            </a:r>
            <a:r>
              <a:rPr lang="en" sz="2700" baseline="-25000"/>
              <a:t>2</a:t>
            </a:r>
            <a:r>
              <a:rPr lang="en" sz="2700"/>
              <a:t> generation</a:t>
            </a:r>
            <a:endParaRPr sz="2700"/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How is this possible?</a:t>
            </a:r>
            <a:endParaRPr sz="2700"/>
          </a:p>
        </p:txBody>
      </p:sp>
      <p:cxnSp>
        <p:nvCxnSpPr>
          <p:cNvPr id="116" name="Google Shape;116;p22"/>
          <p:cNvCxnSpPr/>
          <p:nvPr/>
        </p:nvCxnSpPr>
        <p:spPr>
          <a:xfrm>
            <a:off x="4647900" y="5478375"/>
            <a:ext cx="2933400" cy="99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Dominant vs Recessive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159300" y="1155626"/>
            <a:ext cx="85206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Mendel hypothesized that the purple flower must be a </a:t>
            </a:r>
            <a:r>
              <a:rPr lang="en" sz="2700" u="sng"/>
              <a:t>dominant trait</a:t>
            </a:r>
            <a:r>
              <a:rPr lang="en" sz="2700"/>
              <a:t> to the white flower, which is a </a:t>
            </a:r>
            <a:r>
              <a:rPr lang="en" sz="2700" u="sng"/>
              <a:t>recessive trait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Dominant vs Recessive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159300" y="1003226"/>
            <a:ext cx="8520600" cy="2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Mendel performed the same crosses for each of the </a:t>
            </a:r>
            <a:r>
              <a:rPr lang="en" sz="2700" u="sng"/>
              <a:t>seven</a:t>
            </a:r>
            <a:r>
              <a:rPr lang="en" sz="2700"/>
              <a:t> characteristics of pea plants and found the same results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sz="2700"/>
              <a:t>He found that the F</a:t>
            </a:r>
            <a:r>
              <a:rPr lang="en" sz="2700" baseline="-25000"/>
              <a:t>2</a:t>
            </a:r>
            <a:r>
              <a:rPr lang="en" sz="2700"/>
              <a:t> generation was </a:t>
            </a:r>
            <a:r>
              <a:rPr lang="en" sz="2700" b="1"/>
              <a:t>always</a:t>
            </a:r>
            <a:r>
              <a:rPr lang="en" sz="2700"/>
              <a:t> a 3:1 ratio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Mendel’s Model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64550" y="985900"/>
            <a:ext cx="8814900" cy="57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To explain the </a:t>
            </a:r>
            <a:r>
              <a:rPr lang="en" sz="2700">
                <a:solidFill>
                  <a:srgbClr val="BB12BB"/>
                </a:solidFill>
              </a:rPr>
              <a:t>3:1 ratio</a:t>
            </a:r>
            <a:r>
              <a:rPr lang="en" sz="2700"/>
              <a:t> he observed in the </a:t>
            </a:r>
            <a:r>
              <a:rPr lang="en" sz="2700">
                <a:solidFill>
                  <a:srgbClr val="BB12BB"/>
                </a:solidFill>
              </a:rPr>
              <a:t>F</a:t>
            </a:r>
            <a:r>
              <a:rPr lang="en" sz="2700" baseline="-25000">
                <a:solidFill>
                  <a:srgbClr val="BB12BB"/>
                </a:solidFill>
              </a:rPr>
              <a:t>2</a:t>
            </a:r>
            <a:r>
              <a:rPr lang="en" sz="2700"/>
              <a:t> </a:t>
            </a:r>
            <a:r>
              <a:rPr lang="en" sz="2700">
                <a:solidFill>
                  <a:srgbClr val="BB12BB"/>
                </a:solidFill>
              </a:rPr>
              <a:t>generation</a:t>
            </a:r>
            <a:r>
              <a:rPr lang="en" sz="2700"/>
              <a:t>, Mendel created a model with four concepts: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Alternative versions of genes (</a:t>
            </a:r>
            <a:r>
              <a:rPr lang="en" sz="2700">
                <a:solidFill>
                  <a:srgbClr val="FF0000"/>
                </a:solidFill>
              </a:rPr>
              <a:t>alleles</a:t>
            </a:r>
            <a:r>
              <a:rPr lang="en" sz="2700"/>
              <a:t>) account for variations in inherited characteristics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For each character, an organism inherits </a:t>
            </a:r>
            <a:r>
              <a:rPr lang="en" sz="2700" b="1"/>
              <a:t>two</a:t>
            </a:r>
            <a:r>
              <a:rPr lang="en" sz="2700"/>
              <a:t> copies (</a:t>
            </a:r>
            <a:r>
              <a:rPr lang="en" sz="2700" b="1"/>
              <a:t>two</a:t>
            </a:r>
            <a:r>
              <a:rPr lang="en" sz="2700"/>
              <a:t> alleles) of a gene, one from each parent.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If two alleles at a locus differ, then the </a:t>
            </a:r>
            <a:r>
              <a:rPr lang="en" sz="2700">
                <a:solidFill>
                  <a:srgbClr val="0000FF"/>
                </a:solidFill>
              </a:rPr>
              <a:t>dominant</a:t>
            </a:r>
            <a:r>
              <a:rPr lang="en" sz="2700"/>
              <a:t> allele determines the appearance and the </a:t>
            </a:r>
            <a:r>
              <a:rPr lang="en" sz="2700">
                <a:solidFill>
                  <a:srgbClr val="9900FF"/>
                </a:solidFill>
              </a:rPr>
              <a:t>recessive</a:t>
            </a:r>
            <a:r>
              <a:rPr lang="en" sz="2700"/>
              <a:t> allele has no noticeable effect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 b="1" u="sng">
                <a:solidFill>
                  <a:srgbClr val="A64D79"/>
                </a:solidFill>
              </a:rPr>
              <a:t>Law of segregation</a:t>
            </a:r>
            <a:r>
              <a:rPr lang="en" sz="2700"/>
              <a:t>: the two alleles for the same trait separate during gamete formation and end up in different gametes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Alleles: A Closer Look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50427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Somatic cells are </a:t>
            </a:r>
            <a:r>
              <a:rPr lang="en">
                <a:solidFill>
                  <a:srgbClr val="FF0000"/>
                </a:solidFill>
              </a:rPr>
              <a:t>diploid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They contain </a:t>
            </a:r>
            <a:r>
              <a:rPr lang="en" u="sng"/>
              <a:t>two</a:t>
            </a:r>
            <a:r>
              <a:rPr lang="en"/>
              <a:t> copies of each chromosome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 u="sng">
                <a:solidFill>
                  <a:srgbClr val="9900FF"/>
                </a:solidFill>
              </a:rPr>
              <a:t>Alleles</a:t>
            </a:r>
            <a:r>
              <a:rPr lang="en"/>
              <a:t>: alternative versions of a gene</a:t>
            </a:r>
            <a:endParaRPr/>
          </a:p>
        </p:txBody>
      </p:sp>
      <p:grpSp>
        <p:nvGrpSpPr>
          <p:cNvPr id="141" name="Google Shape;141;p26"/>
          <p:cNvGrpSpPr/>
          <p:nvPr/>
        </p:nvGrpSpPr>
        <p:grpSpPr>
          <a:xfrm>
            <a:off x="3500150" y="3656700"/>
            <a:ext cx="1808375" cy="1232400"/>
            <a:chOff x="3500150" y="3656700"/>
            <a:chExt cx="1808375" cy="1232400"/>
          </a:xfrm>
        </p:grpSpPr>
        <p:cxnSp>
          <p:nvCxnSpPr>
            <p:cNvPr id="142" name="Google Shape;142;p26"/>
            <p:cNvCxnSpPr/>
            <p:nvPr/>
          </p:nvCxnSpPr>
          <p:spPr>
            <a:xfrm>
              <a:off x="3500150" y="3656700"/>
              <a:ext cx="1741200" cy="1232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3" name="Google Shape;143;p26"/>
            <p:cNvCxnSpPr/>
            <p:nvPr/>
          </p:nvCxnSpPr>
          <p:spPr>
            <a:xfrm>
              <a:off x="3540325" y="3683500"/>
              <a:ext cx="1768200" cy="50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The Law of Segregation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83100" y="1079425"/>
            <a:ext cx="28125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Each </a:t>
            </a:r>
            <a:r>
              <a:rPr lang="en" sz="2600">
                <a:solidFill>
                  <a:srgbClr val="9900FF"/>
                </a:solidFill>
              </a:rPr>
              <a:t>gamete</a:t>
            </a:r>
            <a:r>
              <a:rPr lang="en" sz="2600"/>
              <a:t> for P generation will contain one </a:t>
            </a:r>
            <a:r>
              <a:rPr lang="en" sz="2600">
                <a:solidFill>
                  <a:srgbClr val="9900FF"/>
                </a:solidFill>
              </a:rPr>
              <a:t>allele</a:t>
            </a:r>
            <a:r>
              <a:rPr lang="en" sz="2600"/>
              <a:t> for </a:t>
            </a:r>
            <a:r>
              <a:rPr lang="en" sz="2600" u="sng"/>
              <a:t>flower color</a:t>
            </a:r>
            <a:r>
              <a:rPr lang="en" sz="2600"/>
              <a:t> (in this case they are true breeding so every gamete has the same allele)</a:t>
            </a:r>
            <a:endParaRPr sz="2600"/>
          </a:p>
        </p:txBody>
      </p:sp>
      <p:grpSp>
        <p:nvGrpSpPr>
          <p:cNvPr id="150" name="Google Shape;150;p27"/>
          <p:cNvGrpSpPr/>
          <p:nvPr/>
        </p:nvGrpSpPr>
        <p:grpSpPr>
          <a:xfrm>
            <a:off x="2720875" y="2336425"/>
            <a:ext cx="3052300" cy="516600"/>
            <a:chOff x="2720875" y="2336425"/>
            <a:chExt cx="3052300" cy="516600"/>
          </a:xfrm>
        </p:grpSpPr>
        <p:cxnSp>
          <p:nvCxnSpPr>
            <p:cNvPr id="151" name="Google Shape;151;p27"/>
            <p:cNvCxnSpPr/>
            <p:nvPr/>
          </p:nvCxnSpPr>
          <p:spPr>
            <a:xfrm rot="10800000" flipH="1">
              <a:off x="2720875" y="2363425"/>
              <a:ext cx="1967100" cy="48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2" name="Google Shape;152;p27"/>
            <p:cNvCxnSpPr/>
            <p:nvPr/>
          </p:nvCxnSpPr>
          <p:spPr>
            <a:xfrm rot="10800000" flipH="1">
              <a:off x="2747675" y="2336425"/>
              <a:ext cx="3025500" cy="516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6590100" y="1079425"/>
            <a:ext cx="25557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True-breeding plants will have two identical alleles</a:t>
            </a:r>
            <a:endParaRPr sz="2600" u="sng"/>
          </a:p>
        </p:txBody>
      </p:sp>
      <p:grpSp>
        <p:nvGrpSpPr>
          <p:cNvPr id="154" name="Google Shape;154;p27"/>
          <p:cNvGrpSpPr/>
          <p:nvPr/>
        </p:nvGrpSpPr>
        <p:grpSpPr>
          <a:xfrm>
            <a:off x="5076600" y="2035825"/>
            <a:ext cx="1513500" cy="817200"/>
            <a:chOff x="5076600" y="2035825"/>
            <a:chExt cx="1513500" cy="817200"/>
          </a:xfrm>
        </p:grpSpPr>
        <p:cxnSp>
          <p:nvCxnSpPr>
            <p:cNvPr id="155" name="Google Shape;155;p27"/>
            <p:cNvCxnSpPr/>
            <p:nvPr/>
          </p:nvCxnSpPr>
          <p:spPr>
            <a:xfrm rot="10800000">
              <a:off x="5076600" y="2035825"/>
              <a:ext cx="1513500" cy="817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6" name="Google Shape;156;p27"/>
            <p:cNvCxnSpPr/>
            <p:nvPr/>
          </p:nvCxnSpPr>
          <p:spPr>
            <a:xfrm rot="10800000">
              <a:off x="6196625" y="2038150"/>
              <a:ext cx="380100" cy="78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6553200" y="3390375"/>
            <a:ext cx="2555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F1 generation are all hybrids: Pp</a:t>
            </a:r>
            <a:endParaRPr sz="2600" u="sng"/>
          </a:p>
        </p:txBody>
      </p:sp>
      <p:cxnSp>
        <p:nvCxnSpPr>
          <p:cNvPr id="158" name="Google Shape;158;p27"/>
          <p:cNvCxnSpPr/>
          <p:nvPr/>
        </p:nvCxnSpPr>
        <p:spPr>
          <a:xfrm rot="10800000">
            <a:off x="5558700" y="3840975"/>
            <a:ext cx="994500" cy="19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83100" y="5122650"/>
            <a:ext cx="30522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F2 generation: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Pp x Pp produces 3:1 ratio</a:t>
            </a:r>
            <a:endParaRPr sz="2600" u="sng"/>
          </a:p>
        </p:txBody>
      </p:sp>
      <p:cxnSp>
        <p:nvCxnSpPr>
          <p:cNvPr id="160" name="Google Shape;160;p27"/>
          <p:cNvCxnSpPr/>
          <p:nvPr/>
        </p:nvCxnSpPr>
        <p:spPr>
          <a:xfrm>
            <a:off x="2397625" y="5484225"/>
            <a:ext cx="1928700" cy="1044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Monohybrid Crosses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103200" y="1079425"/>
            <a:ext cx="6378000" cy="49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 law of segregation was determined by doing crosses between true-breeding plants which produced F</a:t>
            </a:r>
            <a:r>
              <a:rPr lang="en" baseline="-25000"/>
              <a:t>1</a:t>
            </a:r>
            <a:r>
              <a:rPr lang="en"/>
              <a:t> hybrids, known as monohybrids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Example: BB x bb produce F</a:t>
            </a:r>
            <a:r>
              <a:rPr lang="en" baseline="-25000"/>
              <a:t>1</a:t>
            </a:r>
            <a:r>
              <a:rPr lang="en"/>
              <a:t> that are all Bb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 u="sng">
                <a:solidFill>
                  <a:srgbClr val="0000FF"/>
                </a:solidFill>
              </a:rPr>
              <a:t>Monohybrid crosses</a:t>
            </a:r>
            <a:r>
              <a:rPr lang="en"/>
              <a:t>: a cross between the F</a:t>
            </a:r>
            <a:r>
              <a:rPr lang="en" baseline="-25000"/>
              <a:t>1</a:t>
            </a:r>
            <a:r>
              <a:rPr lang="en"/>
              <a:t> hybrids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Bb x Bb</a:t>
            </a:r>
            <a:endParaRPr/>
          </a:p>
        </p:txBody>
      </p:sp>
      <p:cxnSp>
        <p:nvCxnSpPr>
          <p:cNvPr id="167" name="Google Shape;167;p28"/>
          <p:cNvCxnSpPr/>
          <p:nvPr/>
        </p:nvCxnSpPr>
        <p:spPr>
          <a:xfrm rot="10800000" flipH="1">
            <a:off x="2906625" y="5242725"/>
            <a:ext cx="3120600" cy="597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000"/>
              <a:t>The Law of Independent Assortment</a:t>
            </a:r>
            <a:endParaRPr sz="4000"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673000" cy="56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Mendel’s second principle is the </a:t>
            </a:r>
            <a:r>
              <a:rPr lang="en" b="1" u="sng">
                <a:solidFill>
                  <a:srgbClr val="1FA41F"/>
                </a:solidFill>
              </a:rPr>
              <a:t>law of independent assortment</a:t>
            </a:r>
            <a:r>
              <a:rPr lang="en"/>
              <a:t>: genes for one trait are </a:t>
            </a:r>
            <a:r>
              <a:rPr lang="en" b="1"/>
              <a:t>not</a:t>
            </a:r>
            <a:r>
              <a:rPr lang="en"/>
              <a:t> inherited with genes of another trait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Instead of following one trait in his crosses, this time Mendel followed </a:t>
            </a:r>
            <a:r>
              <a:rPr lang="en" u="sng"/>
              <a:t>two</a:t>
            </a:r>
            <a:r>
              <a:rPr lang="en"/>
              <a:t> traits (i.e. pea pod color </a:t>
            </a:r>
            <a:r>
              <a:rPr lang="en" b="1"/>
              <a:t>and</a:t>
            </a:r>
            <a:r>
              <a:rPr lang="en"/>
              <a:t> pea pod shape)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This law only applies to: genes that are located on different chromosomes (not homologous) OR genes that are very far apart on the same chromosome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Dihybrid Crosses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159300" y="850825"/>
            <a:ext cx="5357400" cy="58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law of independent assortment was determined by doing crosses between plants that were true breeding for two traits, which produced F</a:t>
            </a:r>
            <a:r>
              <a:rPr lang="en" baseline="-25000"/>
              <a:t>1</a:t>
            </a:r>
            <a:r>
              <a:rPr lang="en"/>
              <a:t> hybrids known as </a:t>
            </a:r>
            <a:r>
              <a:rPr lang="en">
                <a:solidFill>
                  <a:srgbClr val="FF0000"/>
                </a:solidFill>
              </a:rPr>
              <a:t>dihybrids</a:t>
            </a:r>
            <a:endParaRPr>
              <a:solidFill>
                <a:srgbClr val="FF0000"/>
              </a:solidFill>
            </a:endParaRPr>
          </a:p>
          <a:p>
            <a:pPr marL="5715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/>
              <a:t>Example</a:t>
            </a:r>
            <a:r>
              <a:rPr lang="en"/>
              <a:t>: YYRR x yyrr</a:t>
            </a:r>
            <a:endParaRPr/>
          </a:p>
          <a:p>
            <a:pPr marL="108585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All F</a:t>
            </a:r>
            <a:r>
              <a:rPr lang="en" baseline="-25000"/>
              <a:t>1</a:t>
            </a:r>
            <a:r>
              <a:rPr lang="en"/>
              <a:t> dihybrids would be YyRr</a:t>
            </a:r>
            <a:endParaRPr/>
          </a:p>
          <a:p>
            <a:pPr marL="5715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Dihybrid cross</a:t>
            </a:r>
            <a:r>
              <a:rPr lang="en"/>
              <a:t>: a cross between F</a:t>
            </a:r>
            <a:r>
              <a:rPr lang="en" baseline="-25000"/>
              <a:t>1</a:t>
            </a:r>
            <a:r>
              <a:rPr lang="en"/>
              <a:t> dihybrids</a:t>
            </a:r>
            <a:endParaRPr/>
          </a:p>
          <a:p>
            <a:pPr marL="108585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YyRr x YyRr</a:t>
            </a:r>
            <a:endParaRPr/>
          </a:p>
        </p:txBody>
      </p:sp>
      <p:cxnSp>
        <p:nvCxnSpPr>
          <p:cNvPr id="180" name="Google Shape;180;p30"/>
          <p:cNvCxnSpPr/>
          <p:nvPr/>
        </p:nvCxnSpPr>
        <p:spPr>
          <a:xfrm rot="10800000" flipH="1">
            <a:off x="3495975" y="5725325"/>
            <a:ext cx="2143200" cy="951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1" name="Google Shape;181;p30"/>
          <p:cNvSpPr txBox="1"/>
          <p:nvPr/>
        </p:nvSpPr>
        <p:spPr>
          <a:xfrm>
            <a:off x="5744875" y="5527900"/>
            <a:ext cx="3150600" cy="1056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a 9:3:3:1 phenotypic ratio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400"/>
              <a:t>How to Solve Genetics Problems</a:t>
            </a:r>
            <a:endParaRPr sz="4400"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Write down the symbols for the alleles (sometimes they are given to you)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Write down the genotypes given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If phenotypes are given, then write down the possible genotypes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Determine what the problem is asking, and write out the cross as: [genotype] x [genotype]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Set up the Punnett square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Common Ancestry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DNA and RNA carry genetic information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 genetic code is shared by all living systems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Gregor Mendel studied inheritance and created two laws that can be applied to the study of genetics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159300" y="1079431"/>
            <a:ext cx="85206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A tall plant (TT) is crossed with a short plant (tt). What percentage of the offspring will be tall?</a:t>
            </a: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122075" y="2425300"/>
            <a:ext cx="62418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to solve</a:t>
            </a: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Write out the symbols for the alleles: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 = tall, t = short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122075" y="3762375"/>
            <a:ext cx="5232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Write out the genotypes given: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TT, tt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122075" y="4708275"/>
            <a:ext cx="37164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Write out the cross: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TT x tt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83100" y="5759700"/>
            <a:ext cx="466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Set up the Punnett square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32"/>
          <p:cNvCxnSpPr/>
          <p:nvPr/>
        </p:nvCxnSpPr>
        <p:spPr>
          <a:xfrm rot="10800000" flipH="1">
            <a:off x="4750950" y="4917800"/>
            <a:ext cx="993000" cy="1181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99" name="Google Shape;199;p32"/>
          <p:cNvGraphicFramePr/>
          <p:nvPr/>
        </p:nvGraphicFramePr>
        <p:xfrm>
          <a:off x="6473300" y="3638525"/>
          <a:ext cx="2206600" cy="157985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11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0" name="Google Shape;200;p32"/>
          <p:cNvGrpSpPr/>
          <p:nvPr/>
        </p:nvGrpSpPr>
        <p:grpSpPr>
          <a:xfrm>
            <a:off x="5909725" y="2994425"/>
            <a:ext cx="2550050" cy="2223950"/>
            <a:chOff x="5909725" y="2994425"/>
            <a:chExt cx="2550050" cy="2223950"/>
          </a:xfrm>
        </p:grpSpPr>
        <p:sp>
          <p:nvSpPr>
            <p:cNvPr id="201" name="Google Shape;201;p32"/>
            <p:cNvSpPr txBox="1"/>
            <p:nvPr/>
          </p:nvSpPr>
          <p:spPr>
            <a:xfrm>
              <a:off x="6710375" y="2994425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 txBox="1"/>
            <p:nvPr/>
          </p:nvSpPr>
          <p:spPr>
            <a:xfrm>
              <a:off x="7909575" y="2994425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 txBox="1"/>
            <p:nvPr/>
          </p:nvSpPr>
          <p:spPr>
            <a:xfrm>
              <a:off x="5923100" y="3762375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 txBox="1"/>
            <p:nvPr/>
          </p:nvSpPr>
          <p:spPr>
            <a:xfrm>
              <a:off x="5909725" y="4574275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32"/>
          <p:cNvGrpSpPr/>
          <p:nvPr/>
        </p:nvGrpSpPr>
        <p:grpSpPr>
          <a:xfrm>
            <a:off x="6594275" y="3762375"/>
            <a:ext cx="1981600" cy="1412050"/>
            <a:chOff x="6594275" y="3762375"/>
            <a:chExt cx="1981600" cy="1412050"/>
          </a:xfrm>
        </p:grpSpPr>
        <p:sp>
          <p:nvSpPr>
            <p:cNvPr id="206" name="Google Shape;206;p32"/>
            <p:cNvSpPr txBox="1"/>
            <p:nvPr/>
          </p:nvSpPr>
          <p:spPr>
            <a:xfrm>
              <a:off x="6594275" y="3762375"/>
              <a:ext cx="7824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 txBox="1"/>
            <p:nvPr/>
          </p:nvSpPr>
          <p:spPr>
            <a:xfrm>
              <a:off x="7793475" y="3762375"/>
              <a:ext cx="7824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 txBox="1"/>
            <p:nvPr/>
          </p:nvSpPr>
          <p:spPr>
            <a:xfrm>
              <a:off x="6594275" y="4530325"/>
              <a:ext cx="7824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 txBox="1"/>
            <p:nvPr/>
          </p:nvSpPr>
          <p:spPr>
            <a:xfrm>
              <a:off x="7793475" y="4530325"/>
              <a:ext cx="7824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32"/>
          <p:cNvSpPr txBox="1"/>
          <p:nvPr/>
        </p:nvSpPr>
        <p:spPr>
          <a:xfrm>
            <a:off x="5820400" y="5298275"/>
            <a:ext cx="3207600" cy="13371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100% of the offspring will be tall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159300" y="1079428"/>
            <a:ext cx="8520600" cy="27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2. Round seed shape is dominant to wrinkled seed shape. A plant that is heterozygous for the round seed shape is crossed with a plant that is homozygous for round seed shape. What percent of the offspring will be homozygous dominant?</a:t>
            </a:r>
            <a:endParaRPr/>
          </a:p>
        </p:txBody>
      </p:sp>
      <p:graphicFrame>
        <p:nvGraphicFramePr>
          <p:cNvPr id="217" name="Google Shape;217;p33"/>
          <p:cNvGraphicFramePr/>
          <p:nvPr/>
        </p:nvGraphicFramePr>
        <p:xfrm>
          <a:off x="3011500" y="4567375"/>
          <a:ext cx="2206600" cy="157985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11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8" name="Google Shape;218;p33"/>
          <p:cNvGrpSpPr/>
          <p:nvPr/>
        </p:nvGrpSpPr>
        <p:grpSpPr>
          <a:xfrm>
            <a:off x="2272550" y="3860650"/>
            <a:ext cx="2709600" cy="2258650"/>
            <a:chOff x="2577350" y="3860650"/>
            <a:chExt cx="2709600" cy="2258650"/>
          </a:xfrm>
        </p:grpSpPr>
        <p:sp>
          <p:nvSpPr>
            <p:cNvPr id="219" name="Google Shape;219;p33"/>
            <p:cNvSpPr txBox="1"/>
            <p:nvPr/>
          </p:nvSpPr>
          <p:spPr>
            <a:xfrm>
              <a:off x="3593575" y="386065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 txBox="1"/>
            <p:nvPr/>
          </p:nvSpPr>
          <p:spPr>
            <a:xfrm>
              <a:off x="4736750" y="386065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 txBox="1"/>
            <p:nvPr/>
          </p:nvSpPr>
          <p:spPr>
            <a:xfrm>
              <a:off x="2577350" y="471320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 txBox="1"/>
            <p:nvPr/>
          </p:nvSpPr>
          <p:spPr>
            <a:xfrm>
              <a:off x="2577350" y="547520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33"/>
          <p:cNvGrpSpPr/>
          <p:nvPr/>
        </p:nvGrpSpPr>
        <p:grpSpPr>
          <a:xfrm>
            <a:off x="3153625" y="4643575"/>
            <a:ext cx="2134625" cy="1427025"/>
            <a:chOff x="3458425" y="4643575"/>
            <a:chExt cx="2134625" cy="1427025"/>
          </a:xfrm>
        </p:grpSpPr>
        <p:sp>
          <p:nvSpPr>
            <p:cNvPr id="224" name="Google Shape;224;p33"/>
            <p:cNvSpPr txBox="1"/>
            <p:nvPr/>
          </p:nvSpPr>
          <p:spPr>
            <a:xfrm>
              <a:off x="3493450" y="4643575"/>
              <a:ext cx="8205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 txBox="1"/>
            <p:nvPr/>
          </p:nvSpPr>
          <p:spPr>
            <a:xfrm>
              <a:off x="4679850" y="4643575"/>
              <a:ext cx="913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 txBox="1"/>
            <p:nvPr/>
          </p:nvSpPr>
          <p:spPr>
            <a:xfrm>
              <a:off x="3458425" y="5426500"/>
              <a:ext cx="8205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4631450" y="5426500"/>
              <a:ext cx="913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3"/>
          <p:cNvSpPr txBox="1"/>
          <p:nvPr/>
        </p:nvSpPr>
        <p:spPr>
          <a:xfrm>
            <a:off x="267900" y="3804050"/>
            <a:ext cx="23709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round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wrinkled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5364450" y="4643575"/>
            <a:ext cx="3717000" cy="13371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50% of the offspring will be homozygous dominant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59300" y="1079429"/>
            <a:ext cx="8520600" cy="2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3. In cats, short hair is dominant to long hair. A true-breeding short haired cat is crossed with a cat that is heterozygous for the trait. What percentage of the offspring will have long hair?</a:t>
            </a:r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267900" y="3423050"/>
            <a:ext cx="23709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= short hair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= long hair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Google Shape;237;p34"/>
          <p:cNvGraphicFramePr/>
          <p:nvPr/>
        </p:nvGraphicFramePr>
        <p:xfrm>
          <a:off x="3011500" y="4567375"/>
          <a:ext cx="2206600" cy="157985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11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38" name="Google Shape;238;p34"/>
          <p:cNvGrpSpPr/>
          <p:nvPr/>
        </p:nvGrpSpPr>
        <p:grpSpPr>
          <a:xfrm>
            <a:off x="2272550" y="3860650"/>
            <a:ext cx="2709600" cy="2258650"/>
            <a:chOff x="2577350" y="3860650"/>
            <a:chExt cx="2709600" cy="2258650"/>
          </a:xfrm>
        </p:grpSpPr>
        <p:sp>
          <p:nvSpPr>
            <p:cNvPr id="239" name="Google Shape;239;p34"/>
            <p:cNvSpPr txBox="1"/>
            <p:nvPr/>
          </p:nvSpPr>
          <p:spPr>
            <a:xfrm>
              <a:off x="3593575" y="386065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 txBox="1"/>
            <p:nvPr/>
          </p:nvSpPr>
          <p:spPr>
            <a:xfrm>
              <a:off x="4736750" y="386065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 txBox="1"/>
            <p:nvPr/>
          </p:nvSpPr>
          <p:spPr>
            <a:xfrm>
              <a:off x="2577350" y="471320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 txBox="1"/>
            <p:nvPr/>
          </p:nvSpPr>
          <p:spPr>
            <a:xfrm>
              <a:off x="2577350" y="5475200"/>
              <a:ext cx="550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34"/>
          <p:cNvGrpSpPr/>
          <p:nvPr/>
        </p:nvGrpSpPr>
        <p:grpSpPr>
          <a:xfrm>
            <a:off x="3153625" y="4643575"/>
            <a:ext cx="2134625" cy="1427025"/>
            <a:chOff x="3458425" y="4643575"/>
            <a:chExt cx="2134625" cy="1427025"/>
          </a:xfrm>
        </p:grpSpPr>
        <p:sp>
          <p:nvSpPr>
            <p:cNvPr id="244" name="Google Shape;244;p34"/>
            <p:cNvSpPr txBox="1"/>
            <p:nvPr/>
          </p:nvSpPr>
          <p:spPr>
            <a:xfrm>
              <a:off x="3493450" y="4643575"/>
              <a:ext cx="8205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 txBox="1"/>
            <p:nvPr/>
          </p:nvSpPr>
          <p:spPr>
            <a:xfrm>
              <a:off x="4679850" y="4643575"/>
              <a:ext cx="913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 txBox="1"/>
            <p:nvPr/>
          </p:nvSpPr>
          <p:spPr>
            <a:xfrm>
              <a:off x="3458425" y="5426500"/>
              <a:ext cx="8205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 txBox="1"/>
            <p:nvPr/>
          </p:nvSpPr>
          <p:spPr>
            <a:xfrm>
              <a:off x="4631450" y="5426500"/>
              <a:ext cx="913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Hh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34"/>
          <p:cNvSpPr txBox="1"/>
          <p:nvPr/>
        </p:nvSpPr>
        <p:spPr>
          <a:xfrm>
            <a:off x="5364450" y="4643575"/>
            <a:ext cx="3717000" cy="13371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0% of the offspring will have long hair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20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4. Purple (P) is dominant to white (p) flowers. In a homozygous dominant purple plant, what gametes would be produced? What about in a plant that is heterozygous?</a:t>
            </a: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528600" y="3185350"/>
            <a:ext cx="8086800" cy="1600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homozygous dominant plants gametes would all be </a:t>
            </a: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heterozygous plants gametes would be </a:t>
            </a: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5" descr="https://lh3.googleusercontent.com/ZLIo4RlUkLLqOvlGSNMCqQ68OuvD7DZzWtyi0SNyKVMRsIkdJozUeK4nZosk70Y_vS-y3U99OhD9FhG7ufWNmsuaMEpX9Cc6_3rbgrVdC1VzIxKvcv171_USc0rFlfwAOjA4JfbrkA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562" y="4948237"/>
            <a:ext cx="3952875" cy="15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159299" y="1012753"/>
            <a:ext cx="8708475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5. In pea plants, purple flower color is dominant to white flower color, and round pods are dominant to wrinkled pods. If a true breeding purple flowered round pod plant is crossed with a true breeding white flowered wrinkled pod plant, what will the resulting F1 generation be? Hint: don’t do a punnett square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159300" y="4287375"/>
            <a:ext cx="23709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purple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white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round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wrinkled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4572000" y="4240925"/>
            <a:ext cx="3519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Cross: PPRR x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36"/>
          <p:cNvGrpSpPr/>
          <p:nvPr/>
        </p:nvGrpSpPr>
        <p:grpSpPr>
          <a:xfrm>
            <a:off x="5552450" y="4818650"/>
            <a:ext cx="2497575" cy="672000"/>
            <a:chOff x="5552450" y="4818650"/>
            <a:chExt cx="2497575" cy="672000"/>
          </a:xfrm>
        </p:grpSpPr>
        <p:cxnSp>
          <p:nvCxnSpPr>
            <p:cNvPr id="266" name="Google Shape;266;p36"/>
            <p:cNvCxnSpPr/>
            <p:nvPr/>
          </p:nvCxnSpPr>
          <p:spPr>
            <a:xfrm flipH="1">
              <a:off x="5552450" y="4818650"/>
              <a:ext cx="655500" cy="67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7" name="Google Shape;267;p36"/>
            <p:cNvCxnSpPr/>
            <p:nvPr/>
          </p:nvCxnSpPr>
          <p:spPr>
            <a:xfrm>
              <a:off x="7495625" y="4818650"/>
              <a:ext cx="554400" cy="651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68" name="Google Shape;268;p36"/>
          <p:cNvGrpSpPr/>
          <p:nvPr/>
        </p:nvGrpSpPr>
        <p:grpSpPr>
          <a:xfrm>
            <a:off x="2658000" y="5436575"/>
            <a:ext cx="5791592" cy="763500"/>
            <a:chOff x="2658000" y="5436575"/>
            <a:chExt cx="5791592" cy="763500"/>
          </a:xfrm>
        </p:grpSpPr>
        <p:sp>
          <p:nvSpPr>
            <p:cNvPr id="269" name="Google Shape;269;p36"/>
            <p:cNvSpPr txBox="1"/>
            <p:nvPr/>
          </p:nvSpPr>
          <p:spPr>
            <a:xfrm>
              <a:off x="2658000" y="5436575"/>
              <a:ext cx="17616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Gametes: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6"/>
            <p:cNvSpPr txBox="1"/>
            <p:nvPr/>
          </p:nvSpPr>
          <p:spPr>
            <a:xfrm>
              <a:off x="5305418" y="5436575"/>
              <a:ext cx="8565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6"/>
            <p:cNvSpPr txBox="1"/>
            <p:nvPr/>
          </p:nvSpPr>
          <p:spPr>
            <a:xfrm>
              <a:off x="7874192" y="5436575"/>
              <a:ext cx="5754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36"/>
          <p:cNvSpPr txBox="1"/>
          <p:nvPr/>
        </p:nvSpPr>
        <p:spPr>
          <a:xfrm>
            <a:off x="5167900" y="6067500"/>
            <a:ext cx="3191700" cy="5883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offspring: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311700" y="-924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33300" y="766275"/>
            <a:ext cx="9034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6. In pea plants, purple flower color is dominant to white flower color, and round pods are dominant to wrinkled pods. If a plant that is heterozygous for both traits is self crossed, what will the phenotypic ratios of the F1 generation be?</a:t>
            </a:r>
            <a:endParaRPr sz="2600"/>
          </a:p>
        </p:txBody>
      </p:sp>
      <p:sp>
        <p:nvSpPr>
          <p:cNvPr id="279" name="Google Shape;279;p37"/>
          <p:cNvSpPr txBox="1"/>
          <p:nvPr/>
        </p:nvSpPr>
        <p:spPr>
          <a:xfrm>
            <a:off x="311700" y="2770275"/>
            <a:ext cx="19302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purple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white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round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wrinkled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3810575" y="3047250"/>
            <a:ext cx="3519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Cross: PpRr x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2812200" y="3730375"/>
            <a:ext cx="6122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find the gametes? FOIL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4680150" y="4539100"/>
            <a:ext cx="2386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PpRr x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37"/>
          <p:cNvGrpSpPr/>
          <p:nvPr/>
        </p:nvGrpSpPr>
        <p:grpSpPr>
          <a:xfrm>
            <a:off x="4491000" y="5113325"/>
            <a:ext cx="2497575" cy="672000"/>
            <a:chOff x="5552450" y="4818650"/>
            <a:chExt cx="2497575" cy="672000"/>
          </a:xfrm>
        </p:grpSpPr>
        <p:cxnSp>
          <p:nvCxnSpPr>
            <p:cNvPr id="284" name="Google Shape;284;p37"/>
            <p:cNvCxnSpPr/>
            <p:nvPr/>
          </p:nvCxnSpPr>
          <p:spPr>
            <a:xfrm flipH="1">
              <a:off x="5552450" y="4818650"/>
              <a:ext cx="655500" cy="67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5" name="Google Shape;285;p37"/>
            <p:cNvCxnSpPr/>
            <p:nvPr/>
          </p:nvCxnSpPr>
          <p:spPr>
            <a:xfrm>
              <a:off x="7495625" y="4818650"/>
              <a:ext cx="554400" cy="651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86" name="Google Shape;286;p37"/>
          <p:cNvSpPr txBox="1"/>
          <p:nvPr/>
        </p:nvSpPr>
        <p:spPr>
          <a:xfrm>
            <a:off x="2812200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5545313" y="5804525"/>
            <a:ext cx="394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4862225" y="4344000"/>
            <a:ext cx="468900" cy="308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4862225" y="4308000"/>
            <a:ext cx="723300" cy="308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5103325" y="5076525"/>
            <a:ext cx="321300" cy="308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5110025" y="5127600"/>
            <a:ext cx="468900" cy="308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3535500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4138925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4887425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6165000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6888300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7491725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8240225" y="5758775"/>
            <a:ext cx="72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6018625" y="4420200"/>
            <a:ext cx="468900" cy="308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6018625" y="4420200"/>
            <a:ext cx="723300" cy="308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6246325" y="5000325"/>
            <a:ext cx="321300" cy="308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6292200" y="4972275"/>
            <a:ext cx="468900" cy="308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311700" y="-924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1"/>
          </p:nvPr>
        </p:nvSpPr>
        <p:spPr>
          <a:xfrm>
            <a:off x="227575" y="779854"/>
            <a:ext cx="75615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Now set up the Punnett square with the gametes and perform the cross</a:t>
            </a:r>
            <a:endParaRPr sz="2600"/>
          </a:p>
        </p:txBody>
      </p:sp>
      <p:sp>
        <p:nvSpPr>
          <p:cNvPr id="309" name="Google Shape;309;p38"/>
          <p:cNvSpPr txBox="1"/>
          <p:nvPr/>
        </p:nvSpPr>
        <p:spPr>
          <a:xfrm>
            <a:off x="4525525" y="1721975"/>
            <a:ext cx="3519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Cross: PpRr x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0" name="Google Shape;310;p38"/>
          <p:cNvGraphicFramePr/>
          <p:nvPr/>
        </p:nvGraphicFramePr>
        <p:xfrm>
          <a:off x="3303363" y="2692150"/>
          <a:ext cx="5622125" cy="322775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11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" name="Google Shape;311;p38"/>
          <p:cNvSpPr txBox="1"/>
          <p:nvPr/>
        </p:nvSpPr>
        <p:spPr>
          <a:xfrm>
            <a:off x="227575" y="1998500"/>
            <a:ext cx="19302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purple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white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round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wrinkled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311700" y="-924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227575" y="779854"/>
            <a:ext cx="75615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600"/>
              <a:t>Go through and determine the phenotypes</a:t>
            </a:r>
            <a:endParaRPr sz="2600"/>
          </a:p>
        </p:txBody>
      </p:sp>
      <p:sp>
        <p:nvSpPr>
          <p:cNvPr id="318" name="Google Shape;318;p39"/>
          <p:cNvSpPr txBox="1"/>
          <p:nvPr/>
        </p:nvSpPr>
        <p:spPr>
          <a:xfrm>
            <a:off x="4525525" y="1721975"/>
            <a:ext cx="3519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Cross: PpRr x PpRr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39"/>
          <p:cNvGraphicFramePr/>
          <p:nvPr/>
        </p:nvGraphicFramePr>
        <p:xfrm>
          <a:off x="3403563" y="2692150"/>
          <a:ext cx="5521925" cy="322775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92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pprr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0" name="Google Shape;320;p39"/>
          <p:cNvSpPr txBox="1"/>
          <p:nvPr/>
        </p:nvSpPr>
        <p:spPr>
          <a:xfrm>
            <a:off x="227575" y="1998500"/>
            <a:ext cx="19302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purple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white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round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wrinkled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75175" y="3878800"/>
            <a:ext cx="30324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Purple/round: 9/16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5237250" y="37754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6387150" y="37754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7537050" y="37754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8686950" y="37754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5237250" y="44080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7537050" y="44080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5237250" y="506645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6387150" y="506645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5237250" y="5724900"/>
            <a:ext cx="238500" cy="2079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75175" y="4435200"/>
            <a:ext cx="3328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Purple/wrinkled: 3/16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6334599" y="4386838"/>
            <a:ext cx="291060" cy="229068"/>
          </a:xfrm>
          <a:prstGeom prst="cloud">
            <a:avLst/>
          </a:prstGeom>
          <a:solidFill>
            <a:srgbClr val="99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8634399" y="4386838"/>
            <a:ext cx="291060" cy="229068"/>
          </a:xfrm>
          <a:prstGeom prst="cloud">
            <a:avLst/>
          </a:prstGeom>
          <a:solidFill>
            <a:srgbClr val="99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6334599" y="5690838"/>
            <a:ext cx="291060" cy="229068"/>
          </a:xfrm>
          <a:prstGeom prst="cloud">
            <a:avLst/>
          </a:prstGeom>
          <a:solidFill>
            <a:srgbClr val="99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75175" y="5040600"/>
            <a:ext cx="3328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White/round: 3/16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7537050" y="5040600"/>
            <a:ext cx="238500" cy="20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8686950" y="5019450"/>
            <a:ext cx="238500" cy="20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7484500" y="5673200"/>
            <a:ext cx="238500" cy="20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75175" y="5640450"/>
            <a:ext cx="3328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White/wrinkled: 1/16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8581850" y="5690838"/>
            <a:ext cx="291060" cy="229068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4399975" y="6026775"/>
            <a:ext cx="3770700" cy="600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Phenotypic ratio 9:3:3:1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Laws of Probability</a:t>
            </a:r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860800" cy="57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laws of segregation and independent assortment reflect rules of probability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0000FF"/>
                </a:solidFill>
              </a:rPr>
              <a:t>The multiplication rule</a:t>
            </a:r>
            <a:r>
              <a:rPr lang="en"/>
              <a:t>: the probability that two or more </a:t>
            </a:r>
            <a:r>
              <a:rPr lang="en" u="sng"/>
              <a:t>independent</a:t>
            </a:r>
            <a:r>
              <a:rPr lang="en"/>
              <a:t> events will occur together in some specific combination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/>
              <a:t>Example</a:t>
            </a:r>
            <a:r>
              <a:rPr lang="en"/>
              <a:t>: If you flip a coin twice, what is the probability that it will land heads up both times?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½ x ½ = ¼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/>
              <a:t>Example</a:t>
            </a:r>
            <a:r>
              <a:rPr lang="en"/>
              <a:t>: What is the probability of having 3 girls in a row?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½ x ½ x ½ = ⅛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body" idx="1"/>
          </p:nvPr>
        </p:nvSpPr>
        <p:spPr>
          <a:xfrm>
            <a:off x="159300" y="1079429"/>
            <a:ext cx="85206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Tallness is dominant to dwarfism in pea plants. Plants that are heterozygous for height are crossed. What is the probability that the offspring will be </a:t>
            </a:r>
            <a:r>
              <a:rPr lang="en" u="sng"/>
              <a:t>homozygous dominant</a:t>
            </a:r>
            <a:r>
              <a:rPr lang="en"/>
              <a:t>?</a:t>
            </a:r>
            <a:endParaRPr/>
          </a:p>
        </p:txBody>
      </p:sp>
      <p:sp>
        <p:nvSpPr>
          <p:cNvPr id="354" name="Google Shape;354;p41"/>
          <p:cNvSpPr txBox="1"/>
          <p:nvPr/>
        </p:nvSpPr>
        <p:spPr>
          <a:xfrm>
            <a:off x="608025" y="3335950"/>
            <a:ext cx="21879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= tall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= dwarf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3016175" y="3429000"/>
            <a:ext cx="23634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Cross:Tt x Tt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3661475" y="4065600"/>
            <a:ext cx="1974950" cy="672000"/>
            <a:chOff x="3661475" y="4065600"/>
            <a:chExt cx="1974950" cy="672000"/>
          </a:xfrm>
        </p:grpSpPr>
        <p:cxnSp>
          <p:nvCxnSpPr>
            <p:cNvPr id="357" name="Google Shape;357;p41"/>
            <p:cNvCxnSpPr>
              <a:stCxn id="355" idx="2"/>
            </p:cNvCxnSpPr>
            <p:nvPr/>
          </p:nvCxnSpPr>
          <p:spPr>
            <a:xfrm flipH="1">
              <a:off x="3661475" y="4065600"/>
              <a:ext cx="536400" cy="67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8" name="Google Shape;358;p41"/>
            <p:cNvCxnSpPr/>
            <p:nvPr/>
          </p:nvCxnSpPr>
          <p:spPr>
            <a:xfrm>
              <a:off x="5063425" y="4074750"/>
              <a:ext cx="573000" cy="65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59" name="Google Shape;359;p41"/>
          <p:cNvGrpSpPr/>
          <p:nvPr/>
        </p:nvGrpSpPr>
        <p:grpSpPr>
          <a:xfrm>
            <a:off x="171275" y="4737600"/>
            <a:ext cx="8567575" cy="763500"/>
            <a:chOff x="171275" y="4737600"/>
            <a:chExt cx="8567575" cy="763500"/>
          </a:xfrm>
        </p:grpSpPr>
        <p:sp>
          <p:nvSpPr>
            <p:cNvPr id="360" name="Google Shape;360;p41"/>
            <p:cNvSpPr txBox="1"/>
            <p:nvPr/>
          </p:nvSpPr>
          <p:spPr>
            <a:xfrm>
              <a:off x="171275" y="4737600"/>
              <a:ext cx="40266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½ chance of inheriting 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 txBox="1"/>
            <p:nvPr/>
          </p:nvSpPr>
          <p:spPr>
            <a:xfrm>
              <a:off x="4712250" y="4737600"/>
              <a:ext cx="40266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½ chance of inheriting T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41"/>
          <p:cNvSpPr txBox="1"/>
          <p:nvPr/>
        </p:nvSpPr>
        <p:spPr>
          <a:xfrm>
            <a:off x="3421500" y="5634775"/>
            <a:ext cx="1996200" cy="636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x ½ = ¼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Gregor Mendel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412700" cy="5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Mendel was an Austrian </a:t>
            </a:r>
            <a:r>
              <a:rPr lang="en">
                <a:solidFill>
                  <a:srgbClr val="0000FF"/>
                </a:solidFill>
              </a:rPr>
              <a:t>monk</a:t>
            </a:r>
            <a:r>
              <a:rPr lang="en"/>
              <a:t> who experimented on </a:t>
            </a:r>
            <a:r>
              <a:rPr lang="en">
                <a:solidFill>
                  <a:srgbClr val="0000FF"/>
                </a:solidFill>
              </a:rPr>
              <a:t>pea</a:t>
            </a:r>
            <a:r>
              <a:rPr lang="en"/>
              <a:t> plants and discovered the basic principles of</a:t>
            </a:r>
            <a:r>
              <a:rPr lang="en">
                <a:solidFill>
                  <a:srgbClr val="0000FF"/>
                </a:solidFill>
              </a:rPr>
              <a:t> heredity</a:t>
            </a:r>
            <a:endParaRPr>
              <a:solidFill>
                <a:srgbClr val="0000FF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Why pea plants?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Many varieties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Controlled mating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Relatively short generation time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59300" y="1003227"/>
            <a:ext cx="85206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700"/>
              <a:t>2. In a cross between AABBCc x AaBbCc what is the probability that the offspring will be AaBbcc?</a:t>
            </a:r>
            <a:endParaRPr sz="2700"/>
          </a:p>
        </p:txBody>
      </p:sp>
      <p:sp>
        <p:nvSpPr>
          <p:cNvPr id="369" name="Google Shape;369;p42"/>
          <p:cNvSpPr txBox="1"/>
          <p:nvPr/>
        </p:nvSpPr>
        <p:spPr>
          <a:xfrm>
            <a:off x="311700" y="2103925"/>
            <a:ext cx="8368200" cy="13701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rule of multiplication allows you to not do a massive Punnett square! Instead, work through each letter at a time in the initial cross.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0" name="Google Shape;370;p42"/>
          <p:cNvGraphicFramePr/>
          <p:nvPr/>
        </p:nvGraphicFramePr>
        <p:xfrm>
          <a:off x="454650" y="3649950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1" name="Google Shape;371;p42"/>
          <p:cNvGraphicFramePr/>
          <p:nvPr/>
        </p:nvGraphicFramePr>
        <p:xfrm>
          <a:off x="3365050" y="3684875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2" name="Google Shape;372;p42"/>
          <p:cNvGraphicFramePr/>
          <p:nvPr/>
        </p:nvGraphicFramePr>
        <p:xfrm>
          <a:off x="6287625" y="3684875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3" name="Google Shape;373;p42"/>
          <p:cNvSpPr txBox="1"/>
          <p:nvPr/>
        </p:nvSpPr>
        <p:spPr>
          <a:xfrm>
            <a:off x="998675" y="5411225"/>
            <a:ext cx="1300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Aa: 1/2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3978300" y="5411225"/>
            <a:ext cx="1300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Bb: 1/2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6881713" y="5411225"/>
            <a:ext cx="1300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cc: 1/4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2"/>
          <p:cNvSpPr txBox="1">
            <a:spLocks noGrp="1"/>
          </p:cNvSpPr>
          <p:nvPr>
            <p:ph type="body" idx="1"/>
          </p:nvPr>
        </p:nvSpPr>
        <p:spPr>
          <a:xfrm>
            <a:off x="159300" y="5982850"/>
            <a:ext cx="8792400" cy="57987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700"/>
              <a:t>Probability of offspring being AaBbcc: ½ x ½ x ¼ = 1/16 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Laws of Probability</a:t>
            </a: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The addition rule</a:t>
            </a:r>
            <a:r>
              <a:rPr lang="en"/>
              <a:t>: the probability that two or more mutually exclusive events will occur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Example: what is the chance of rolling a dice and it lands on a 1 </a:t>
            </a:r>
            <a:r>
              <a:rPr lang="en" b="1" u="sng"/>
              <a:t>or</a:t>
            </a:r>
            <a:r>
              <a:rPr lang="en"/>
              <a:t> 6?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1/6 + 1/6 = 1/3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body" idx="1"/>
          </p:nvPr>
        </p:nvSpPr>
        <p:spPr>
          <a:xfrm>
            <a:off x="0" y="885750"/>
            <a:ext cx="89517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700"/>
              <a:t>1. In a cross between AABBCc x AaBbCc what is the probability that the offspring will be AaBbcc or AABBCC?</a:t>
            </a:r>
            <a:endParaRPr sz="2700"/>
          </a:p>
        </p:txBody>
      </p:sp>
      <p:graphicFrame>
        <p:nvGraphicFramePr>
          <p:cNvPr id="389" name="Google Shape;389;p44"/>
          <p:cNvGraphicFramePr/>
          <p:nvPr/>
        </p:nvGraphicFramePr>
        <p:xfrm>
          <a:off x="911850" y="2202150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Aa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0" name="Google Shape;390;p44"/>
          <p:cNvGraphicFramePr/>
          <p:nvPr/>
        </p:nvGraphicFramePr>
        <p:xfrm>
          <a:off x="3822250" y="2237075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Bb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1" name="Google Shape;391;p44"/>
          <p:cNvGraphicFramePr/>
          <p:nvPr/>
        </p:nvGraphicFramePr>
        <p:xfrm>
          <a:off x="6744825" y="2237075"/>
          <a:ext cx="2316075" cy="1737270"/>
        </p:xfrm>
        <a:graphic>
          <a:graphicData uri="http://schemas.openxmlformats.org/drawingml/2006/table">
            <a:tbl>
              <a:tblPr>
                <a:noFill/>
                <a:tableStyleId>{2CCF1D2F-8937-47ED-A26E-9D7189477689}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strike="noStrike" cap="none"/>
                        <a:t>cc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2" name="Google Shape;392;p44"/>
          <p:cNvSpPr txBox="1">
            <a:spLocks noGrp="1"/>
          </p:cNvSpPr>
          <p:nvPr>
            <p:ph type="body" idx="1"/>
          </p:nvPr>
        </p:nvSpPr>
        <p:spPr>
          <a:xfrm>
            <a:off x="583575" y="5589275"/>
            <a:ext cx="8189400" cy="9925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Probability of offspring being AaBbcc or AABBCC: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1/16 + 1/16 = 1/8 </a:t>
            </a:r>
            <a:endParaRPr sz="2700"/>
          </a:p>
        </p:txBody>
      </p:sp>
      <p:sp>
        <p:nvSpPr>
          <p:cNvPr id="393" name="Google Shape;393;p44"/>
          <p:cNvSpPr txBox="1"/>
          <p:nvPr/>
        </p:nvSpPr>
        <p:spPr>
          <a:xfrm>
            <a:off x="311700" y="4192025"/>
            <a:ext cx="1760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1: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4"/>
          <p:cNvSpPr txBox="1"/>
          <p:nvPr/>
        </p:nvSpPr>
        <p:spPr>
          <a:xfrm>
            <a:off x="311700" y="5030225"/>
            <a:ext cx="1760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2: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44"/>
          <p:cNvGrpSpPr/>
          <p:nvPr/>
        </p:nvGrpSpPr>
        <p:grpSpPr>
          <a:xfrm>
            <a:off x="1989275" y="4192025"/>
            <a:ext cx="5377988" cy="597025"/>
            <a:chOff x="2370275" y="4344425"/>
            <a:chExt cx="5377988" cy="597025"/>
          </a:xfrm>
        </p:grpSpPr>
        <p:sp>
          <p:nvSpPr>
            <p:cNvPr id="396" name="Google Shape;396;p44"/>
            <p:cNvSpPr txBox="1"/>
            <p:nvPr/>
          </p:nvSpPr>
          <p:spPr>
            <a:xfrm>
              <a:off x="2370275" y="4344425"/>
              <a:ext cx="13005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Aa: 1/2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4"/>
            <p:cNvSpPr txBox="1"/>
            <p:nvPr/>
          </p:nvSpPr>
          <p:spPr>
            <a:xfrm>
              <a:off x="4218525" y="4344425"/>
              <a:ext cx="13005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Bb: 1/2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4"/>
            <p:cNvSpPr txBox="1"/>
            <p:nvPr/>
          </p:nvSpPr>
          <p:spPr>
            <a:xfrm>
              <a:off x="6447763" y="4344425"/>
              <a:ext cx="13005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cc: 1/4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4"/>
            <p:cNvSpPr txBox="1"/>
            <p:nvPr/>
          </p:nvSpPr>
          <p:spPr>
            <a:xfrm>
              <a:off x="3744550" y="4363350"/>
              <a:ext cx="4002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4"/>
            <p:cNvSpPr txBox="1"/>
            <p:nvPr/>
          </p:nvSpPr>
          <p:spPr>
            <a:xfrm>
              <a:off x="5783300" y="4363350"/>
              <a:ext cx="4002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44"/>
          <p:cNvGrpSpPr/>
          <p:nvPr/>
        </p:nvGrpSpPr>
        <p:grpSpPr>
          <a:xfrm>
            <a:off x="1989275" y="5030225"/>
            <a:ext cx="5606602" cy="578100"/>
            <a:chOff x="2370275" y="5182625"/>
            <a:chExt cx="5606602" cy="578100"/>
          </a:xfrm>
        </p:grpSpPr>
        <p:sp>
          <p:nvSpPr>
            <p:cNvPr id="402" name="Google Shape;402;p44"/>
            <p:cNvSpPr txBox="1"/>
            <p:nvPr/>
          </p:nvSpPr>
          <p:spPr>
            <a:xfrm>
              <a:off x="2370275" y="5182625"/>
              <a:ext cx="15291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AA: 1/2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4"/>
            <p:cNvSpPr txBox="1"/>
            <p:nvPr/>
          </p:nvSpPr>
          <p:spPr>
            <a:xfrm>
              <a:off x="4218525" y="5182625"/>
              <a:ext cx="15291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BB: 1/2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4"/>
            <p:cNvSpPr txBox="1"/>
            <p:nvPr/>
          </p:nvSpPr>
          <p:spPr>
            <a:xfrm>
              <a:off x="6447777" y="5182625"/>
              <a:ext cx="15291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CC: 1/4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4"/>
            <p:cNvSpPr txBox="1"/>
            <p:nvPr/>
          </p:nvSpPr>
          <p:spPr>
            <a:xfrm>
              <a:off x="3744550" y="5182625"/>
              <a:ext cx="4002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4"/>
            <p:cNvSpPr txBox="1"/>
            <p:nvPr/>
          </p:nvSpPr>
          <p:spPr>
            <a:xfrm>
              <a:off x="5821400" y="5182625"/>
              <a:ext cx="4002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44"/>
          <p:cNvSpPr txBox="1"/>
          <p:nvPr/>
        </p:nvSpPr>
        <p:spPr>
          <a:xfrm>
            <a:off x="7532775" y="4227600"/>
            <a:ext cx="15135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1/16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4"/>
          <p:cNvSpPr txBox="1"/>
          <p:nvPr/>
        </p:nvSpPr>
        <p:spPr>
          <a:xfrm>
            <a:off x="7532775" y="5038550"/>
            <a:ext cx="15135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1/16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4"/>
          <p:cNvSpPr txBox="1"/>
          <p:nvPr/>
        </p:nvSpPr>
        <p:spPr>
          <a:xfrm>
            <a:off x="8103375" y="4596000"/>
            <a:ext cx="6696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Pedigrees</a:t>
            </a:r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Many human traits follow Mendelian patterns of genetics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Pedigrees</a:t>
            </a:r>
            <a:r>
              <a:rPr lang="en"/>
              <a:t>: family trees that give a visual of inheritance patterns of particular traits</a:t>
            </a:r>
            <a:endParaRPr/>
          </a:p>
        </p:txBody>
      </p:sp>
      <p:pic>
        <p:nvPicPr>
          <p:cNvPr id="416" name="Google Shape;4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173" y="3248408"/>
            <a:ext cx="5762625" cy="332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Reading Pedigrees</a:t>
            </a:r>
            <a:endParaRPr/>
          </a:p>
        </p:txBody>
      </p:sp>
      <p:sp>
        <p:nvSpPr>
          <p:cNvPr id="422" name="Google Shape;422;p46"/>
          <p:cNvSpPr txBox="1">
            <a:spLocks noGrp="1"/>
          </p:cNvSpPr>
          <p:nvPr>
            <p:ph type="body" idx="1"/>
          </p:nvPr>
        </p:nvSpPr>
        <p:spPr>
          <a:xfrm>
            <a:off x="517800" y="1412808"/>
            <a:ext cx="2012400" cy="83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Generation</a:t>
            </a:r>
            <a:endParaRPr/>
          </a:p>
        </p:txBody>
      </p:sp>
      <p:pic>
        <p:nvPicPr>
          <p:cNvPr id="423" name="Google Shape;42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852738"/>
            <a:ext cx="6096000" cy="351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46"/>
          <p:cNvCxnSpPr/>
          <p:nvPr/>
        </p:nvCxnSpPr>
        <p:spPr>
          <a:xfrm>
            <a:off x="1381125" y="1971675"/>
            <a:ext cx="238200" cy="88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5" name="Google Shape;425;p46"/>
          <p:cNvCxnSpPr/>
          <p:nvPr/>
        </p:nvCxnSpPr>
        <p:spPr>
          <a:xfrm flipH="1">
            <a:off x="5133872" y="1971675"/>
            <a:ext cx="278100" cy="1185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26" name="Google Shape;426;p46"/>
          <p:cNvSpPr txBox="1"/>
          <p:nvPr/>
        </p:nvSpPr>
        <p:spPr>
          <a:xfrm>
            <a:off x="4359697" y="1029150"/>
            <a:ext cx="3673200" cy="11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 line connects parents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46"/>
          <p:cNvCxnSpPr/>
          <p:nvPr/>
        </p:nvCxnSpPr>
        <p:spPr>
          <a:xfrm flipH="1">
            <a:off x="5208773" y="2852738"/>
            <a:ext cx="1633500" cy="630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28" name="Google Shape;428;p46"/>
          <p:cNvSpPr txBox="1"/>
          <p:nvPr/>
        </p:nvSpPr>
        <p:spPr>
          <a:xfrm>
            <a:off x="6842273" y="2092074"/>
            <a:ext cx="2136922" cy="11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 line connects to children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Reading Pedigrees</a:t>
            </a:r>
            <a:endParaRPr/>
          </a:p>
        </p:txBody>
      </p:sp>
      <p:pic>
        <p:nvPicPr>
          <p:cNvPr id="434" name="Google Shape;43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9042" y="3224645"/>
            <a:ext cx="5450958" cy="314281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7"/>
          <p:cNvSpPr txBox="1">
            <a:spLocks noGrp="1"/>
          </p:cNvSpPr>
          <p:nvPr>
            <p:ph type="body" idx="1"/>
          </p:nvPr>
        </p:nvSpPr>
        <p:spPr>
          <a:xfrm>
            <a:off x="226988" y="1090066"/>
            <a:ext cx="8520600" cy="165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700"/>
              <a:t>If a trait is dominant, one parent must have the trait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700"/>
              <a:t>Dominant traits do not skip a generation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700"/>
              <a:t>If a trait is X-linked, then males are more commonly affected than females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Pea Plant Traits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4050" y="888925"/>
            <a:ext cx="8870400" cy="54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Mendel only tracked characteristics that came in </a:t>
            </a:r>
            <a:r>
              <a:rPr lang="en">
                <a:solidFill>
                  <a:srgbClr val="FF0000"/>
                </a:solidFill>
              </a:rPr>
              <a:t>two</a:t>
            </a:r>
            <a:r>
              <a:rPr lang="en"/>
              <a:t> distinct forms: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 u="sng"/>
              <a:t>Examples</a:t>
            </a:r>
            <a:r>
              <a:rPr lang="en" sz="2600"/>
              <a:t>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Color (purple or white)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Seed shape (round or wrinkled)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To help control his experiments, he used true breeding plants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700" b="1">
                <a:solidFill>
                  <a:srgbClr val="9900FF"/>
                </a:solidFill>
              </a:rPr>
              <a:t>True breeding</a:t>
            </a:r>
            <a:r>
              <a:rPr lang="en" sz="2700"/>
              <a:t>: organisms that produce offspring of the </a:t>
            </a:r>
            <a:r>
              <a:rPr lang="en" sz="2700" b="1"/>
              <a:t>same</a:t>
            </a:r>
            <a:r>
              <a:rPr lang="en" sz="2700"/>
              <a:t> variety over many generations of self pollination</a:t>
            </a:r>
            <a:endParaRPr sz="27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 u="sng"/>
              <a:t>Example</a:t>
            </a:r>
            <a:r>
              <a:rPr lang="en"/>
              <a:t>: true breeding </a:t>
            </a:r>
            <a:r>
              <a:rPr lang="en">
                <a:solidFill>
                  <a:srgbClr val="674EA7"/>
                </a:solidFill>
              </a:rPr>
              <a:t>purple</a:t>
            </a:r>
            <a:r>
              <a:rPr lang="en"/>
              <a:t> pea plants will </a:t>
            </a:r>
            <a:r>
              <a:rPr lang="en" b="1"/>
              <a:t>only</a:t>
            </a:r>
            <a:r>
              <a:rPr lang="en"/>
              <a:t> produce </a:t>
            </a:r>
            <a:r>
              <a:rPr lang="en">
                <a:solidFill>
                  <a:srgbClr val="674EA7"/>
                </a:solidFill>
              </a:rPr>
              <a:t>purple</a:t>
            </a:r>
            <a:r>
              <a:rPr lang="en"/>
              <a:t> offspring with self pollination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5364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Generations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5517300" cy="5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274E13"/>
                </a:solidFill>
              </a:rPr>
              <a:t>P generation</a:t>
            </a:r>
            <a:r>
              <a:rPr lang="en"/>
              <a:t>: true-breeding parental generation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38761D"/>
                </a:solidFill>
              </a:rPr>
              <a:t>F</a:t>
            </a:r>
            <a:r>
              <a:rPr lang="en" b="1" baseline="-25000">
                <a:solidFill>
                  <a:srgbClr val="38761D"/>
                </a:solidFill>
              </a:rPr>
              <a:t>1</a:t>
            </a:r>
            <a:r>
              <a:rPr lang="en" b="1">
                <a:solidFill>
                  <a:srgbClr val="38761D"/>
                </a:solidFill>
              </a:rPr>
              <a:t> generation</a:t>
            </a:r>
            <a:r>
              <a:rPr lang="en"/>
              <a:t>: (first filial) hybrid offspring of P generation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0"/>
              </a:spcBef>
              <a:spcAft>
                <a:spcPts val="6000"/>
              </a:spcAft>
              <a:buSzPts val="2800"/>
              <a:buChar char="●"/>
            </a:pPr>
            <a:r>
              <a:rPr lang="en" b="1">
                <a:solidFill>
                  <a:srgbClr val="1FA41F"/>
                </a:solidFill>
              </a:rPr>
              <a:t>F</a:t>
            </a:r>
            <a:r>
              <a:rPr lang="en" b="1" baseline="-25000">
                <a:solidFill>
                  <a:srgbClr val="1FA41F"/>
                </a:solidFill>
              </a:rPr>
              <a:t>2</a:t>
            </a:r>
            <a:r>
              <a:rPr lang="en" b="1">
                <a:solidFill>
                  <a:srgbClr val="1FA41F"/>
                </a:solidFill>
              </a:rPr>
              <a:t> generation</a:t>
            </a:r>
            <a:r>
              <a:rPr lang="en"/>
              <a:t>: (second filial) offspring of the F</a:t>
            </a:r>
            <a:r>
              <a:rPr lang="en" baseline="-25000"/>
              <a:t>1</a:t>
            </a:r>
            <a:r>
              <a:rPr lang="en"/>
              <a:t> generation</a:t>
            </a:r>
            <a:endParaRPr/>
          </a:p>
        </p:txBody>
      </p:sp>
      <p:cxnSp>
        <p:nvCxnSpPr>
          <p:cNvPr id="79" name="Google Shape;79;p17"/>
          <p:cNvCxnSpPr/>
          <p:nvPr/>
        </p:nvCxnSpPr>
        <p:spPr>
          <a:xfrm rot="10800000" flipH="1">
            <a:off x="5287775" y="1355475"/>
            <a:ext cx="899100" cy="36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" name="Google Shape;80;p17"/>
          <p:cNvCxnSpPr/>
          <p:nvPr/>
        </p:nvCxnSpPr>
        <p:spPr>
          <a:xfrm>
            <a:off x="5075100" y="3094125"/>
            <a:ext cx="1317900" cy="153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" name="Google Shape;81;p17"/>
          <p:cNvCxnSpPr/>
          <p:nvPr/>
        </p:nvCxnSpPr>
        <p:spPr>
          <a:xfrm>
            <a:off x="5358100" y="5197750"/>
            <a:ext cx="828900" cy="37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Punnett Squares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59300" y="850825"/>
            <a:ext cx="8520600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 u="sng">
                <a:solidFill>
                  <a:srgbClr val="1FA41F"/>
                </a:solidFill>
              </a:rPr>
              <a:t>Punnett squares</a:t>
            </a:r>
            <a:r>
              <a:rPr lang="en"/>
              <a:t>: diagrams used to predict the allele combinations of offspring from a cross with known genetic compositions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821550" y="2503825"/>
            <a:ext cx="7500900" cy="16530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Capital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letters denote </a:t>
            </a:r>
            <a:r>
              <a:rPr lang="en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 sz="28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Lower case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letters denote </a:t>
            </a:r>
            <a:r>
              <a:rPr lang="en" sz="28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850" y="4156825"/>
            <a:ext cx="2543499" cy="25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Genetics Vocabulary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59300" y="927023"/>
            <a:ext cx="8520600" cy="54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0000FF"/>
                </a:solidFill>
              </a:rPr>
              <a:t>Homozygous</a:t>
            </a:r>
            <a:r>
              <a:rPr lang="en" sz="2700"/>
              <a:t>: an organism that has a pair of identical alleles for a character</a:t>
            </a:r>
            <a:endParaRPr sz="27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Example: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Homozygous dominant: AA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Homozygous recessive: aa</a:t>
            </a:r>
            <a:endParaRPr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FF0000"/>
                </a:solidFill>
              </a:rPr>
              <a:t>Heterozygous</a:t>
            </a:r>
            <a:r>
              <a:rPr lang="en" sz="2700"/>
              <a:t>: an organism has two different alleles for a gene</a:t>
            </a:r>
            <a:endParaRPr sz="27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Example: Aa</a:t>
            </a:r>
            <a:endParaRPr sz="26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1FA41F"/>
                </a:solidFill>
              </a:rPr>
              <a:t>Genotype</a:t>
            </a:r>
            <a:r>
              <a:rPr lang="en" sz="2700"/>
              <a:t>: the genetic makeup (alleles) of an organism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9900FF"/>
                </a:solidFill>
              </a:rPr>
              <a:t>Phenotype</a:t>
            </a:r>
            <a:r>
              <a:rPr lang="en" sz="2700"/>
              <a:t>: an organism’s appearance, which is determined by the genotype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Testcross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5121775" y="1226775"/>
            <a:ext cx="400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sz="2700"/>
              <a:t>Testcrosses help to determine if the dominant trait is </a:t>
            </a:r>
            <a:r>
              <a:rPr lang="en" sz="2700" b="1" u="sng">
                <a:solidFill>
                  <a:srgbClr val="0000FF"/>
                </a:solidFill>
              </a:rPr>
              <a:t>homozygous dominant </a:t>
            </a:r>
            <a:r>
              <a:rPr lang="en" sz="2700"/>
              <a:t>or </a:t>
            </a:r>
            <a:r>
              <a:rPr lang="en" sz="2700" b="1">
                <a:solidFill>
                  <a:srgbClr val="FF0000"/>
                </a:solidFill>
              </a:rPr>
              <a:t>heterozygous </a:t>
            </a:r>
            <a:endParaRPr sz="2700" b="1"/>
          </a:p>
        </p:txBody>
      </p:sp>
      <p:cxnSp>
        <p:nvCxnSpPr>
          <p:cNvPr id="102" name="Google Shape;102;p20"/>
          <p:cNvCxnSpPr/>
          <p:nvPr/>
        </p:nvCxnSpPr>
        <p:spPr>
          <a:xfrm flipH="1">
            <a:off x="4594400" y="3067350"/>
            <a:ext cx="562500" cy="80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p20"/>
          <p:cNvCxnSpPr/>
          <p:nvPr/>
        </p:nvCxnSpPr>
        <p:spPr>
          <a:xfrm flipH="1">
            <a:off x="4379875" y="3629925"/>
            <a:ext cx="1312800" cy="1714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Principles of Heredity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239000" y="1079425"/>
            <a:ext cx="844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Mendel’s experiments allowed him to develop </a:t>
            </a:r>
            <a:r>
              <a:rPr lang="en" u="sng" dirty="0"/>
              <a:t>two</a:t>
            </a:r>
            <a:r>
              <a:rPr lang="en" dirty="0"/>
              <a:t> fundamental principles of heredity: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AutoNum type="arabicPeriod"/>
            </a:pPr>
            <a:r>
              <a:rPr lang="en" dirty="0"/>
              <a:t>The law of segregation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dirty="0"/>
              <a:t>The law of independent assortment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r>
              <a:rPr lang="en" i="1" dirty="0"/>
              <a:t>These will be discussed in more depth as we go through his experiments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On-screen Show (4:3)</PresentationFormat>
  <Paragraphs>328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Simple Light</vt:lpstr>
      <vt:lpstr>PowerPoint Presentation</vt:lpstr>
      <vt:lpstr>Common Ancestry</vt:lpstr>
      <vt:lpstr>Gregor Mendel</vt:lpstr>
      <vt:lpstr>Pea Plant Traits</vt:lpstr>
      <vt:lpstr>Generations</vt:lpstr>
      <vt:lpstr>Punnett Squares</vt:lpstr>
      <vt:lpstr>Genetics Vocabulary</vt:lpstr>
      <vt:lpstr>Testcross</vt:lpstr>
      <vt:lpstr>Principles of Heredity</vt:lpstr>
      <vt:lpstr>Discoveries</vt:lpstr>
      <vt:lpstr>Dominant vs Recessive</vt:lpstr>
      <vt:lpstr>Dominant vs Recessive</vt:lpstr>
      <vt:lpstr>Mendel’s Model</vt:lpstr>
      <vt:lpstr>Alleles: A Closer Look</vt:lpstr>
      <vt:lpstr>The Law of Segregation</vt:lpstr>
      <vt:lpstr>Monohybrid Crosses</vt:lpstr>
      <vt:lpstr>The Law of Independent Assortment</vt:lpstr>
      <vt:lpstr>Dihybrid Crosses</vt:lpstr>
      <vt:lpstr>How to Solve Genetics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Laws of Probability</vt:lpstr>
      <vt:lpstr>Practice Problems</vt:lpstr>
      <vt:lpstr>Practice Problems</vt:lpstr>
      <vt:lpstr>Laws of Probability</vt:lpstr>
      <vt:lpstr>Practice Problems</vt:lpstr>
      <vt:lpstr>Pedigrees</vt:lpstr>
      <vt:lpstr>Reading Pedigrees</vt:lpstr>
      <vt:lpstr>Reading Pedigrees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Moeller</cp:lastModifiedBy>
  <cp:revision>1</cp:revision>
  <dcterms:modified xsi:type="dcterms:W3CDTF">2020-11-14T22:36:42Z</dcterms:modified>
</cp:coreProperties>
</file>