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69" r:id="rId2"/>
    <p:sldId id="270" r:id="rId3"/>
    <p:sldId id="271" r:id="rId4"/>
    <p:sldId id="272" r:id="rId5"/>
    <p:sldId id="273" r:id="rId6"/>
    <p:sldId id="274" r:id="rId7"/>
    <p:sldId id="275" r:id="rId8"/>
    <p:sldId id="276" r:id="rId9"/>
    <p:sldId id="277" r:id="rId10"/>
    <p:sldId id="279" r:id="rId11"/>
    <p:sldId id="278" r:id="rId12"/>
    <p:sldId id="280" r:id="rId13"/>
    <p:sldId id="281" r:id="rId14"/>
    <p:sldId id="283" r:id="rId15"/>
    <p:sldId id="284" r:id="rId16"/>
    <p:sldId id="285" r:id="rId17"/>
    <p:sldId id="286" r:id="rId18"/>
    <p:sldId id="287" r:id="rId19"/>
    <p:sldId id="288" r:id="rId20"/>
    <p:sldId id="289" r:id="rId2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p:cViewPr varScale="1">
        <p:scale>
          <a:sx n="51" d="100"/>
          <a:sy n="51" d="100"/>
        </p:scale>
        <p:origin x="1256" y="264"/>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9/29/2025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9/29/2025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240152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A38C5-7D7C-E564-08B1-DE91D6D82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E03FE-1267-7B78-E63F-6C4E33A2E9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8578A-451B-133F-9A11-20B56E5539C9}"/>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899B3304-FA26-3143-17D6-BE05C2F90A58}"/>
              </a:ext>
            </a:extLst>
          </p:cNvPr>
          <p:cNvSpPr>
            <a:spLocks noGrp="1"/>
          </p:cNvSpPr>
          <p:nvPr>
            <p:ph type="sldNum" sz="quarter" idx="10"/>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1444629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75F6D-4A56-9C61-0C05-962FD971E5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A13CCC-733B-74A3-BBEE-634697B35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B87588-8697-D7EA-6FEA-9999C9B28AD5}"/>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337FE8EB-9D9A-C478-9B91-F3260FB68FB2}"/>
              </a:ext>
            </a:extLst>
          </p:cNvPr>
          <p:cNvSpPr>
            <a:spLocks noGrp="1"/>
          </p:cNvSpPr>
          <p:nvPr>
            <p:ph type="sldNum" sz="quarter" idx="10"/>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1376477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D5F54-FF8B-8BB4-2978-4B85512338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D18418-E29F-2073-7E3E-2C5BFBE457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9BAE64-F913-ECF5-04F3-6518F1FF74E9}"/>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478D4F0F-FD13-B129-A833-F98483BC01E0}"/>
              </a:ext>
            </a:extLst>
          </p:cNvPr>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2467234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BAED8-7229-F727-236E-F51CB894F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A736E-4A53-FF08-5ACE-536ADCD11B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52FC0B-9140-7900-EB62-E8F286A8669D}"/>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81503685-FD3B-2527-09B2-1AA8D2426069}"/>
              </a:ext>
            </a:extLst>
          </p:cNvPr>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2627118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A9F8A-75BC-B3B8-2228-E48F7B9010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A57003-4029-AA3A-6AB3-0BD417415F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4F3BAA-CF5C-1A0C-6A77-7463E6654B76}"/>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BC1FDC2E-2436-0613-81D4-C5E6E209CFF7}"/>
              </a:ext>
            </a:extLst>
          </p:cNvPr>
          <p:cNvSpPr>
            <a:spLocks noGrp="1"/>
          </p:cNvSpPr>
          <p:nvPr>
            <p:ph type="sldNum" sz="quarter" idx="10"/>
          </p:nvPr>
        </p:nvSpPr>
        <p:spPr/>
        <p:txBody>
          <a:bodyPr/>
          <a:lstStyle/>
          <a:p>
            <a:fld id="{69C971FF-EF28-4195-A575-329446EFAA55}" type="slidenum">
              <a:rPr lang="en-US" smtClean="0"/>
              <a:t>17</a:t>
            </a:fld>
            <a:endParaRPr lang="en-US"/>
          </a:p>
        </p:txBody>
      </p:sp>
    </p:spTree>
    <p:extLst>
      <p:ext uri="{BB962C8B-B14F-4D97-AF65-F5344CB8AC3E}">
        <p14:creationId xmlns:p14="http://schemas.microsoft.com/office/powerpoint/2010/main" val="1082587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79B96-4117-2530-109D-FE0AC3147B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97CC93-29DE-BB2E-FAE1-532CA34CA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1F815A-CE69-5FDD-8BD4-C8DAC8E80AC4}"/>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B60BA928-F9BA-12C4-B8FD-56D211C21AFB}"/>
              </a:ext>
            </a:extLst>
          </p:cNvPr>
          <p:cNvSpPr>
            <a:spLocks noGrp="1"/>
          </p:cNvSpPr>
          <p:nvPr>
            <p:ph type="sldNum" sz="quarter" idx="10"/>
          </p:nvPr>
        </p:nvSpPr>
        <p:spPr/>
        <p:txBody>
          <a:bodyPr/>
          <a:lstStyle/>
          <a:p>
            <a:fld id="{69C971FF-EF28-4195-A575-329446EFAA55}" type="slidenum">
              <a:rPr lang="en-US" smtClean="0"/>
              <a:t>19</a:t>
            </a:fld>
            <a:endParaRPr lang="en-US"/>
          </a:p>
        </p:txBody>
      </p:sp>
    </p:spTree>
    <p:extLst>
      <p:ext uri="{BB962C8B-B14F-4D97-AF65-F5344CB8AC3E}">
        <p14:creationId xmlns:p14="http://schemas.microsoft.com/office/powerpoint/2010/main" val="2591866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61167-61DE-2149-56C3-9D3F3DE6F9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2E5DF4-1024-4D89-64FA-96FF6CEFE5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2BAD37-8D92-BB52-5C08-7984D4EDF2FB}"/>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956279C6-CA0C-7AEB-5292-975C28C7546B}"/>
              </a:ext>
            </a:extLst>
          </p:cNvPr>
          <p:cNvSpPr>
            <a:spLocks noGrp="1"/>
          </p:cNvSpPr>
          <p:nvPr>
            <p:ph type="sldNum" sz="quarter" idx="10"/>
          </p:nvPr>
        </p:nvSpPr>
        <p:spPr/>
        <p:txBody>
          <a:bodyPr/>
          <a:lstStyle/>
          <a:p>
            <a:fld id="{69C971FF-EF28-4195-A575-329446EFAA55}" type="slidenum">
              <a:rPr lang="en-US" smtClean="0"/>
              <a:t>20</a:t>
            </a:fld>
            <a:endParaRPr lang="en-US"/>
          </a:p>
        </p:txBody>
      </p:sp>
    </p:spTree>
    <p:extLst>
      <p:ext uri="{BB962C8B-B14F-4D97-AF65-F5344CB8AC3E}">
        <p14:creationId xmlns:p14="http://schemas.microsoft.com/office/powerpoint/2010/main" val="3482855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BF4AC-B326-9FF5-52BD-87DBA80E28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B260E-5C00-6415-D5F1-BA410A8083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94F879-ADBB-D604-1F95-53CBFFA36168}"/>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437C793F-C44D-AECC-934D-2C9463B84A74}"/>
              </a:ext>
            </a:extLst>
          </p:cNvPr>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1622802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09F3E-1749-1E8E-C932-11C43A9B92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AD561-1E5E-F576-68AD-B9B5DBE1E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AA87B7-F1E2-C1DD-5BA9-626333A9DFBF}"/>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D4B84930-DE74-123C-2F1D-0D2C8FA492A4}"/>
              </a:ext>
            </a:extLst>
          </p:cNvPr>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4172573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A5972-689C-4884-9E4A-B6E3286D4C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8CEFCB-8598-2538-6C07-EA728AF7A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F6B811-7164-F9CB-333C-6F603D57A1EB}"/>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72A44C31-F8EA-4A20-B55E-01D7F484DE20}"/>
              </a:ext>
            </a:extLst>
          </p:cNvPr>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109557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13393-500A-F352-8522-D5FEA6F6C4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5A76AA-E8CD-AE34-1869-4E23C7B2D4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99094-26F4-5156-E04D-979729B82FAA}"/>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9583F45B-381A-426D-901B-940CE1941DFB}"/>
              </a:ext>
            </a:extLst>
          </p:cNvPr>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2018598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D8BB3-9E8D-61AC-D991-6211B8E3A1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751875-F672-FE73-5EAE-41FCA8D9B4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B33D92-6E45-A9DF-73FA-60331DF9F115}"/>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AC319F31-4DCC-EA1E-3DCC-F0D74D3418C3}"/>
              </a:ext>
            </a:extLst>
          </p:cNvPr>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416448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C82F1-3EE9-D6B9-8C42-78EB40E5B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8AEC0B-625E-2BEE-2174-3FE8AD0620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11E0E-3ACD-14C9-F491-690D1F555EAB}"/>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BD9E51B3-BCB4-D4E9-7E7D-866A579BA020}"/>
              </a:ext>
            </a:extLst>
          </p:cNvPr>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24828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57B19-9CB5-2238-2D72-DD06E374FE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9895-74CF-52E3-234F-7D8D6BD1E0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26D54D-F956-9196-B43A-F4108950DAB0}"/>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F8B4CCA0-2191-E8B6-B895-3896A754CEB4}"/>
              </a:ext>
            </a:extLst>
          </p:cNvPr>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270230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DADC8-C8AA-C432-3572-C6870D9DE1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FD9471-4F9D-394B-3C33-8F103677B4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E2C8A5-7354-F114-B1F7-77A0299525AD}"/>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DDA03AE1-6D2B-4F02-801B-F1EE58BAB207}"/>
              </a:ext>
            </a:extLst>
          </p:cNvPr>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3766664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pPr/>
              <a:t>9/29/2025</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22236718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9/29/2025</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28745573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9/29/2025</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2392195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9/29/2025</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6701506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9/29/2025</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0336247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9/29/2025</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7304538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3255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EDF33987-6305-4E2A-BF18-EF013ECE927B}" type="datetimeFigureOut">
              <a:rPr lang="en-US" smtClean="0"/>
              <a:t>9/29/2025</a:t>
            </a:fld>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4421052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DF33987-6305-4E2A-BF18-EF013ECE927B}" type="datetimeFigureOut">
              <a:rPr lang="en-US" smtClean="0"/>
              <a:t>9/29/2025</a:t>
            </a:fld>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1390682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EDF33987-6305-4E2A-BF18-EF013ECE927B}" type="datetimeFigureOut">
              <a:rPr lang="en-US" smtClean="0"/>
              <a:t>9/29/2025</a:t>
            </a:fld>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5297852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9/29/2025</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5819888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9/29/2025</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7029417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9/29/2025</a:t>
            </a:fld>
            <a:endParaRPr lang="en-US"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alchetron.com/Seljuk-Empir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www.britannica.com/place/Delhi-sultanat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s://www.worldhistory.org/image/16003/map-of-the-mamluk-sultanate-of-egypt-c-133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Abadi" panose="020B0604020104020204" pitchFamily="34" charset="0"/>
              </a:rPr>
              <a:t>The Rise and Fall of the Abbasid Caliphate</a:t>
            </a:r>
          </a:p>
        </p:txBody>
      </p:sp>
      <p:sp>
        <p:nvSpPr>
          <p:cNvPr id="5" name="Subtitle 4"/>
          <p:cNvSpPr>
            <a:spLocks noGrp="1"/>
          </p:cNvSpPr>
          <p:nvPr>
            <p:ph type="subTitle" idx="1"/>
          </p:nvPr>
        </p:nvSpPr>
        <p:spPr/>
        <p:txBody>
          <a:bodyPr/>
          <a:lstStyle/>
          <a:p>
            <a:r>
              <a:rPr lang="en-US" dirty="0">
                <a:latin typeface="Abadi" panose="020B0604020104020204" pitchFamily="34" charset="0"/>
              </a:rPr>
              <a:t>Dr. Robert E. Sawyer</a:t>
            </a:r>
          </a:p>
        </p:txBody>
      </p:sp>
    </p:spTree>
    <p:extLst>
      <p:ext uri="{BB962C8B-B14F-4D97-AF65-F5344CB8AC3E}">
        <p14:creationId xmlns:p14="http://schemas.microsoft.com/office/powerpoint/2010/main" val="2887082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1A58A-BFD2-7262-5B18-C47FBE8A79CB}"/>
              </a:ext>
            </a:extLst>
          </p:cNvPr>
          <p:cNvSpPr>
            <a:spLocks noGrp="1"/>
          </p:cNvSpPr>
          <p:nvPr>
            <p:ph type="title"/>
          </p:nvPr>
        </p:nvSpPr>
        <p:spPr>
          <a:xfrm>
            <a:off x="1217612" y="1676400"/>
            <a:ext cx="9753600" cy="2362199"/>
          </a:xfrm>
        </p:spPr>
        <p:txBody>
          <a:bodyPr/>
          <a:lstStyle/>
          <a:p>
            <a:r>
              <a:rPr lang="en-US" dirty="0">
                <a:latin typeface="Abadi" panose="020B0604020104020204" pitchFamily="34" charset="0"/>
              </a:rPr>
              <a:t>Guiding Questions Example Answers</a:t>
            </a:r>
          </a:p>
        </p:txBody>
      </p:sp>
    </p:spTree>
    <p:extLst>
      <p:ext uri="{BB962C8B-B14F-4D97-AF65-F5344CB8AC3E}">
        <p14:creationId xmlns:p14="http://schemas.microsoft.com/office/powerpoint/2010/main" val="28024032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185DB837-DAB1-8588-A624-338ABBF1579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59F92DD-D468-04EC-7B7B-C05DFDAA9FEC}"/>
              </a:ext>
            </a:extLst>
          </p:cNvPr>
          <p:cNvSpPr>
            <a:spLocks noGrp="1"/>
          </p:cNvSpPr>
          <p:nvPr>
            <p:ph type="title"/>
          </p:nvPr>
        </p:nvSpPr>
        <p:spPr>
          <a:xfrm>
            <a:off x="1217614" y="274638"/>
            <a:ext cx="9753600" cy="1020762"/>
          </a:xfrm>
        </p:spPr>
        <p:txBody>
          <a:bodyPr>
            <a:normAutofit fontScale="90000"/>
          </a:bodyPr>
          <a:lstStyle/>
          <a:p>
            <a:r>
              <a:rPr lang="en-US" dirty="0">
                <a:latin typeface="Abadi" panose="020B0604020104020204" pitchFamily="34" charset="0"/>
              </a:rPr>
              <a:t>Seljuk Empire — Turkic Expansion + Persian Bureaucrats</a:t>
            </a:r>
          </a:p>
        </p:txBody>
      </p:sp>
      <p:sp>
        <p:nvSpPr>
          <p:cNvPr id="2" name="Content Placeholder 1">
            <a:extLst>
              <a:ext uri="{FF2B5EF4-FFF2-40B4-BE49-F238E27FC236}">
                <a16:creationId xmlns:a16="http://schemas.microsoft.com/office/drawing/2014/main" id="{F02B7B7E-2E23-1CF4-0B5F-8EA15142722C}"/>
              </a:ext>
            </a:extLst>
          </p:cNvPr>
          <p:cNvSpPr>
            <a:spLocks noGrp="1"/>
          </p:cNvSpPr>
          <p:nvPr>
            <p:ph idx="1"/>
          </p:nvPr>
        </p:nvSpPr>
        <p:spPr>
          <a:xfrm>
            <a:off x="836612" y="1447800"/>
            <a:ext cx="10439400" cy="5029200"/>
          </a:xfrm>
        </p:spPr>
        <p:txBody>
          <a:bodyPr>
            <a:normAutofit fontScale="92500" lnSpcReduction="20000"/>
          </a:bodyPr>
          <a:lstStyle/>
          <a:p>
            <a:pPr marL="45720" indent="0">
              <a:lnSpc>
                <a:spcPct val="120000"/>
              </a:lnSpc>
              <a:buNone/>
            </a:pPr>
            <a:r>
              <a:rPr lang="en-US" sz="2800" b="1" dirty="0">
                <a:latin typeface="Abadi" panose="020B0604020104020204" pitchFamily="34" charset="0"/>
              </a:rPr>
              <a:t>Q1. Identify a historical development/process in this excerpt.</a:t>
            </a:r>
          </a:p>
          <a:p>
            <a:pPr marL="45720" indent="0">
              <a:lnSpc>
                <a:spcPct val="120000"/>
              </a:lnSpc>
              <a:buNone/>
            </a:pPr>
            <a:r>
              <a:rPr lang="en-US" sz="2800" dirty="0">
                <a:latin typeface="Abadi" panose="020B0604020104020204" pitchFamily="34" charset="0"/>
              </a:rPr>
              <a:t>The Seljuks blended Turkic military leadership with Persian bureaucratic traditions to stabilize their empire.</a:t>
            </a:r>
          </a:p>
          <a:p>
            <a:pPr marL="45720" indent="0">
              <a:lnSpc>
                <a:spcPct val="120000"/>
              </a:lnSpc>
              <a:buNone/>
            </a:pPr>
            <a:r>
              <a:rPr lang="en-US" sz="2800" b="1" dirty="0">
                <a:latin typeface="Abadi" panose="020B0604020104020204" pitchFamily="34" charset="0"/>
              </a:rPr>
              <a:t>Q2. What caused the Seljuks to rely on Persian bureaucrats?</a:t>
            </a:r>
          </a:p>
          <a:p>
            <a:pPr marL="45720" indent="0">
              <a:lnSpc>
                <a:spcPct val="120000"/>
              </a:lnSpc>
              <a:buNone/>
            </a:pPr>
            <a:r>
              <a:rPr lang="en-US" sz="2800" dirty="0">
                <a:latin typeface="Abadi" panose="020B0604020104020204" pitchFamily="34" charset="0"/>
              </a:rPr>
              <a:t>Because the Seljuks were steppe warriors without experience in administration, they depended on Persian viziers and scribes to govern.</a:t>
            </a:r>
          </a:p>
          <a:p>
            <a:pPr marL="45720" indent="0">
              <a:lnSpc>
                <a:spcPct val="120000"/>
              </a:lnSpc>
              <a:buNone/>
            </a:pPr>
            <a:r>
              <a:rPr lang="en-US" sz="2800" b="1" dirty="0">
                <a:latin typeface="Abadi" panose="020B0604020104020204" pitchFamily="34" charset="0"/>
              </a:rPr>
              <a:t>Q3. What effects did this have on governance and culture?</a:t>
            </a:r>
          </a:p>
          <a:p>
            <a:pPr marL="45720" indent="0">
              <a:lnSpc>
                <a:spcPct val="120000"/>
              </a:lnSpc>
              <a:buNone/>
            </a:pPr>
            <a:r>
              <a:rPr lang="en-US" sz="2800" dirty="0">
                <a:latin typeface="Abadi" panose="020B0604020104020204" pitchFamily="34" charset="0"/>
              </a:rPr>
              <a:t>This caused continuity in taxation and record-keeping while also preserving Persian influence in literature, art, and governance.</a:t>
            </a:r>
          </a:p>
        </p:txBody>
      </p:sp>
    </p:spTree>
    <p:extLst>
      <p:ext uri="{BB962C8B-B14F-4D97-AF65-F5344CB8AC3E}">
        <p14:creationId xmlns:p14="http://schemas.microsoft.com/office/powerpoint/2010/main" val="13643267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62F51D60-5EFA-8C80-674A-8D131711E24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8BDEBB-6CF7-C7F8-4EB3-09DDD6F7A6C8}"/>
              </a:ext>
            </a:extLst>
          </p:cNvPr>
          <p:cNvSpPr>
            <a:spLocks noGrp="1"/>
          </p:cNvSpPr>
          <p:nvPr>
            <p:ph type="title"/>
          </p:nvPr>
        </p:nvSpPr>
        <p:spPr>
          <a:xfrm>
            <a:off x="1217614" y="274638"/>
            <a:ext cx="9753600" cy="1020762"/>
          </a:xfrm>
        </p:spPr>
        <p:txBody>
          <a:bodyPr>
            <a:normAutofit fontScale="90000"/>
          </a:bodyPr>
          <a:lstStyle/>
          <a:p>
            <a:r>
              <a:rPr lang="en-US" dirty="0">
                <a:latin typeface="Abadi" panose="020B0604020104020204" pitchFamily="34" charset="0"/>
              </a:rPr>
              <a:t>Delhi Sultanate — Islam in South Asia</a:t>
            </a:r>
          </a:p>
        </p:txBody>
      </p:sp>
      <p:sp>
        <p:nvSpPr>
          <p:cNvPr id="2" name="Content Placeholder 1">
            <a:extLst>
              <a:ext uri="{FF2B5EF4-FFF2-40B4-BE49-F238E27FC236}">
                <a16:creationId xmlns:a16="http://schemas.microsoft.com/office/drawing/2014/main" id="{54502FA3-13FB-9EC8-A4C1-39CE45405875}"/>
              </a:ext>
            </a:extLst>
          </p:cNvPr>
          <p:cNvSpPr>
            <a:spLocks noGrp="1"/>
          </p:cNvSpPr>
          <p:nvPr>
            <p:ph idx="1"/>
          </p:nvPr>
        </p:nvSpPr>
        <p:spPr>
          <a:xfrm>
            <a:off x="836612" y="1447800"/>
            <a:ext cx="10439400" cy="5029200"/>
          </a:xfrm>
        </p:spPr>
        <p:txBody>
          <a:bodyPr>
            <a:normAutofit fontScale="85000" lnSpcReduction="10000"/>
          </a:bodyPr>
          <a:lstStyle/>
          <a:p>
            <a:pPr marL="45720" indent="0">
              <a:lnSpc>
                <a:spcPct val="120000"/>
              </a:lnSpc>
              <a:buNone/>
            </a:pPr>
            <a:r>
              <a:rPr lang="en-US" sz="2800" b="1" dirty="0">
                <a:latin typeface="Abadi" panose="020B0604020104020204" pitchFamily="34" charset="0"/>
              </a:rPr>
              <a:t>Q1. Identify a historical development/process in this excerpt.</a:t>
            </a:r>
          </a:p>
          <a:p>
            <a:pPr marL="45720" indent="0">
              <a:lnSpc>
                <a:spcPct val="120000"/>
              </a:lnSpc>
              <a:buNone/>
            </a:pPr>
            <a:r>
              <a:rPr lang="en-US" sz="2800" dirty="0">
                <a:latin typeface="Abadi" panose="020B0604020104020204" pitchFamily="34" charset="0"/>
              </a:rPr>
              <a:t>The Delhi Sultanate introduced Islamic law and institutions into South Asia while ruling over a Hindu majority.</a:t>
            </a:r>
          </a:p>
          <a:p>
            <a:pPr marL="45720" indent="0">
              <a:lnSpc>
                <a:spcPct val="120000"/>
              </a:lnSpc>
              <a:buNone/>
            </a:pPr>
            <a:r>
              <a:rPr lang="en-US" sz="2800" b="1" dirty="0">
                <a:latin typeface="Abadi" panose="020B0604020104020204" pitchFamily="34" charset="0"/>
              </a:rPr>
              <a:t>Q2. What caused the Delhi Sultanate to spread Islamic institutions into India?</a:t>
            </a:r>
          </a:p>
          <a:p>
            <a:pPr marL="45720" indent="0">
              <a:lnSpc>
                <a:spcPct val="120000"/>
              </a:lnSpc>
              <a:buNone/>
            </a:pPr>
            <a:r>
              <a:rPr lang="en-US" sz="2800" dirty="0">
                <a:latin typeface="Abadi" panose="020B0604020104020204" pitchFamily="34" charset="0"/>
              </a:rPr>
              <a:t>Turkic military conquest across the Indus caused Islamic rulers to establish mosques, appoint qadis, and expand Islamic authority.</a:t>
            </a:r>
          </a:p>
          <a:p>
            <a:pPr marL="45720" indent="0">
              <a:lnSpc>
                <a:spcPct val="120000"/>
              </a:lnSpc>
              <a:buNone/>
            </a:pPr>
            <a:r>
              <a:rPr lang="en-US" sz="2800" b="1" dirty="0">
                <a:latin typeface="Abadi" panose="020B0604020104020204" pitchFamily="34" charset="0"/>
              </a:rPr>
              <a:t>Q3. What were the effects on religion and society in South Asia?</a:t>
            </a:r>
          </a:p>
          <a:p>
            <a:pPr marL="45720" indent="0">
              <a:lnSpc>
                <a:spcPct val="120000"/>
              </a:lnSpc>
              <a:buNone/>
            </a:pPr>
            <a:r>
              <a:rPr lang="en-US" sz="2800" dirty="0">
                <a:latin typeface="Abadi" panose="020B0604020104020204" pitchFamily="34" charset="0"/>
              </a:rPr>
              <a:t>This caused both religious tension (temple destruction) and cultural diversity, as some groups converted to Islam for trade or political opportunities.</a:t>
            </a:r>
          </a:p>
          <a:p>
            <a:pPr marL="45720" indent="0">
              <a:lnSpc>
                <a:spcPct val="120000"/>
              </a:lnSpc>
              <a:buNone/>
            </a:pPr>
            <a:endParaRPr lang="en-US" sz="2800" dirty="0">
              <a:latin typeface="Abadi" panose="020B0604020104020204" pitchFamily="34" charset="0"/>
            </a:endParaRPr>
          </a:p>
        </p:txBody>
      </p:sp>
    </p:spTree>
    <p:extLst>
      <p:ext uri="{BB962C8B-B14F-4D97-AF65-F5344CB8AC3E}">
        <p14:creationId xmlns:p14="http://schemas.microsoft.com/office/powerpoint/2010/main" val="8218951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224E6352-D4B9-5FD1-AD19-965C4A0809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205265-2FB4-3F0C-62BD-95B4589C86A4}"/>
              </a:ext>
            </a:extLst>
          </p:cNvPr>
          <p:cNvSpPr>
            <a:spLocks noGrp="1"/>
          </p:cNvSpPr>
          <p:nvPr>
            <p:ph type="title"/>
          </p:nvPr>
        </p:nvSpPr>
        <p:spPr>
          <a:xfrm>
            <a:off x="1217614" y="274638"/>
            <a:ext cx="9753600" cy="1020762"/>
          </a:xfrm>
        </p:spPr>
        <p:txBody>
          <a:bodyPr>
            <a:normAutofit fontScale="90000"/>
          </a:bodyPr>
          <a:lstStyle/>
          <a:p>
            <a:r>
              <a:rPr lang="en-US" dirty="0">
                <a:latin typeface="Abadi" panose="020B0604020104020204" pitchFamily="34" charset="0"/>
              </a:rPr>
              <a:t>Mamluk Sultanate — Slave-Soldiers in Egypt</a:t>
            </a:r>
          </a:p>
        </p:txBody>
      </p:sp>
      <p:sp>
        <p:nvSpPr>
          <p:cNvPr id="2" name="Content Placeholder 1">
            <a:extLst>
              <a:ext uri="{FF2B5EF4-FFF2-40B4-BE49-F238E27FC236}">
                <a16:creationId xmlns:a16="http://schemas.microsoft.com/office/drawing/2014/main" id="{7ABAD9EF-09E6-6A78-1478-2BEA3AE5AD81}"/>
              </a:ext>
            </a:extLst>
          </p:cNvPr>
          <p:cNvSpPr>
            <a:spLocks noGrp="1"/>
          </p:cNvSpPr>
          <p:nvPr>
            <p:ph idx="1"/>
          </p:nvPr>
        </p:nvSpPr>
        <p:spPr>
          <a:xfrm>
            <a:off x="836612" y="1447800"/>
            <a:ext cx="10439400" cy="5135562"/>
          </a:xfrm>
        </p:spPr>
        <p:txBody>
          <a:bodyPr>
            <a:normAutofit fontScale="77500" lnSpcReduction="20000"/>
          </a:bodyPr>
          <a:lstStyle/>
          <a:p>
            <a:pPr marL="45720" indent="0">
              <a:lnSpc>
                <a:spcPct val="120000"/>
              </a:lnSpc>
              <a:buNone/>
            </a:pPr>
            <a:r>
              <a:rPr lang="en-US" sz="2800" b="1" dirty="0">
                <a:latin typeface="Abadi" panose="020B0604020104020204" pitchFamily="34" charset="0"/>
              </a:rPr>
              <a:t>Q1. Identify a historical development/process in this excerpt.</a:t>
            </a:r>
          </a:p>
          <a:p>
            <a:pPr marL="45720" indent="0">
              <a:lnSpc>
                <a:spcPct val="120000"/>
              </a:lnSpc>
              <a:buNone/>
            </a:pPr>
            <a:r>
              <a:rPr lang="en-US" sz="2800" dirty="0">
                <a:latin typeface="Abadi" panose="020B0604020104020204" pitchFamily="34" charset="0"/>
              </a:rPr>
              <a:t>The rise of the Mamluk Sultanate, where former slave-soldiers took power and ruled Egypt.</a:t>
            </a:r>
          </a:p>
          <a:p>
            <a:pPr marL="45720" indent="0">
              <a:lnSpc>
                <a:spcPct val="120000"/>
              </a:lnSpc>
              <a:buNone/>
            </a:pPr>
            <a:r>
              <a:rPr lang="en-US" sz="2800" b="1" dirty="0">
                <a:latin typeface="Abadi" panose="020B0604020104020204" pitchFamily="34" charset="0"/>
              </a:rPr>
              <a:t>Q2. What caused the Mamluks to rise from slave-soldiers to rulers?</a:t>
            </a:r>
          </a:p>
          <a:p>
            <a:pPr marL="45720" indent="0">
              <a:lnSpc>
                <a:spcPct val="120000"/>
              </a:lnSpc>
              <a:buNone/>
            </a:pPr>
            <a:r>
              <a:rPr lang="en-US" sz="2800" dirty="0">
                <a:latin typeface="Abadi" panose="020B0604020104020204" pitchFamily="34" charset="0"/>
              </a:rPr>
              <a:t>Because the Mamluks were highly trained and disciplined, they defeated the Mongols at Ayn </a:t>
            </a:r>
            <a:r>
              <a:rPr lang="en-US" sz="2800" dirty="0" err="1">
                <a:latin typeface="Abadi" panose="020B0604020104020204" pitchFamily="34" charset="0"/>
              </a:rPr>
              <a:t>Jalut</a:t>
            </a:r>
            <a:r>
              <a:rPr lang="en-US" sz="2800" dirty="0">
                <a:latin typeface="Abadi" panose="020B0604020104020204" pitchFamily="34" charset="0"/>
              </a:rPr>
              <a:t> in 1260 and seized control in Cairo.</a:t>
            </a:r>
          </a:p>
          <a:p>
            <a:pPr marL="45720" indent="0">
              <a:lnSpc>
                <a:spcPct val="120000"/>
              </a:lnSpc>
              <a:buNone/>
            </a:pPr>
            <a:r>
              <a:rPr lang="en-US" sz="2800" b="1" dirty="0">
                <a:latin typeface="Abadi" panose="020B0604020104020204" pitchFamily="34" charset="0"/>
              </a:rPr>
              <a:t>Q3. What effects did the Mamluk Sultanate have on trade and defense of the Islamic world?</a:t>
            </a:r>
          </a:p>
          <a:p>
            <a:pPr marL="45720" indent="0">
              <a:lnSpc>
                <a:spcPct val="120000"/>
              </a:lnSpc>
              <a:buNone/>
            </a:pPr>
            <a:r>
              <a:rPr lang="en-US" sz="2800" dirty="0">
                <a:latin typeface="Abadi" panose="020B0604020104020204" pitchFamily="34" charset="0"/>
              </a:rPr>
              <a:t>Their rise caused Egypt to remain independent, protected the Islamic heartlands from Mongol invasions, and ensured Cairo’s position as a wealthy trade hub.</a:t>
            </a:r>
          </a:p>
          <a:p>
            <a:pPr marL="45720" indent="0">
              <a:lnSpc>
                <a:spcPct val="120000"/>
              </a:lnSpc>
              <a:buNone/>
            </a:pPr>
            <a:endParaRPr lang="en-US" sz="2800" dirty="0">
              <a:latin typeface="Abadi" panose="020B0604020104020204" pitchFamily="34" charset="0"/>
            </a:endParaRPr>
          </a:p>
        </p:txBody>
      </p:sp>
    </p:spTree>
    <p:extLst>
      <p:ext uri="{BB962C8B-B14F-4D97-AF65-F5344CB8AC3E}">
        <p14:creationId xmlns:p14="http://schemas.microsoft.com/office/powerpoint/2010/main" val="20715177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04856-B2F3-1E1A-8737-DBE46BCBA3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B4B7D-7697-AE45-3D42-84BA1CE7D68B}"/>
              </a:ext>
            </a:extLst>
          </p:cNvPr>
          <p:cNvSpPr>
            <a:spLocks noGrp="1"/>
          </p:cNvSpPr>
          <p:nvPr>
            <p:ph type="title"/>
          </p:nvPr>
        </p:nvSpPr>
        <p:spPr>
          <a:xfrm>
            <a:off x="1217612" y="1676400"/>
            <a:ext cx="9753600" cy="2362199"/>
          </a:xfrm>
        </p:spPr>
        <p:txBody>
          <a:bodyPr/>
          <a:lstStyle/>
          <a:p>
            <a:r>
              <a:rPr lang="en-US" dirty="0">
                <a:latin typeface="Abadi" panose="020B0604020104020204" pitchFamily="34" charset="0"/>
              </a:rPr>
              <a:t>Causation Example answers</a:t>
            </a:r>
          </a:p>
        </p:txBody>
      </p:sp>
    </p:spTree>
    <p:extLst>
      <p:ext uri="{BB962C8B-B14F-4D97-AF65-F5344CB8AC3E}">
        <p14:creationId xmlns:p14="http://schemas.microsoft.com/office/powerpoint/2010/main" val="39432500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6D9D0FA7-99F2-8B8C-08C3-98FDF74037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9CE713-53DE-80E2-79B5-CB5DE00D6B7B}"/>
              </a:ext>
            </a:extLst>
          </p:cNvPr>
          <p:cNvSpPr>
            <a:spLocks noGrp="1"/>
          </p:cNvSpPr>
          <p:nvPr>
            <p:ph type="title"/>
          </p:nvPr>
        </p:nvSpPr>
        <p:spPr>
          <a:xfrm>
            <a:off x="1217614" y="274638"/>
            <a:ext cx="9753600" cy="1020762"/>
          </a:xfrm>
        </p:spPr>
        <p:txBody>
          <a:bodyPr>
            <a:normAutofit/>
          </a:bodyPr>
          <a:lstStyle/>
          <a:p>
            <a:r>
              <a:rPr lang="en-US" dirty="0">
                <a:latin typeface="Abadi" panose="020B0604020104020204" pitchFamily="34" charset="0"/>
              </a:rPr>
              <a:t>Seljuks</a:t>
            </a:r>
          </a:p>
        </p:txBody>
      </p:sp>
      <p:sp>
        <p:nvSpPr>
          <p:cNvPr id="2" name="Content Placeholder 1">
            <a:extLst>
              <a:ext uri="{FF2B5EF4-FFF2-40B4-BE49-F238E27FC236}">
                <a16:creationId xmlns:a16="http://schemas.microsoft.com/office/drawing/2014/main" id="{EDB3F0BE-FEB7-5C63-5E13-D20250CD1C20}"/>
              </a:ext>
            </a:extLst>
          </p:cNvPr>
          <p:cNvSpPr>
            <a:spLocks noGrp="1"/>
          </p:cNvSpPr>
          <p:nvPr>
            <p:ph idx="1"/>
          </p:nvPr>
        </p:nvSpPr>
        <p:spPr>
          <a:xfrm>
            <a:off x="836612" y="1447800"/>
            <a:ext cx="4038600" cy="4491332"/>
          </a:xfrm>
        </p:spPr>
        <p:txBody>
          <a:bodyPr>
            <a:normAutofit/>
          </a:bodyPr>
          <a:lstStyle/>
          <a:p>
            <a:pPr marL="45720" indent="0">
              <a:lnSpc>
                <a:spcPct val="120000"/>
              </a:lnSpc>
              <a:buNone/>
            </a:pPr>
            <a:r>
              <a:rPr lang="en-US" sz="2800" dirty="0">
                <a:latin typeface="Abadi" panose="020B0604020104020204" pitchFamily="34" charset="0"/>
              </a:rPr>
              <a:t>Because the Seljuks conquered Persia but relied on Persian bureaucrats, their rule preserved administrative traditions, which caused stability and continuity in governance.</a:t>
            </a:r>
          </a:p>
        </p:txBody>
      </p:sp>
      <p:sp>
        <p:nvSpPr>
          <p:cNvPr id="5" name="TextBox 4">
            <a:extLst>
              <a:ext uri="{FF2B5EF4-FFF2-40B4-BE49-F238E27FC236}">
                <a16:creationId xmlns:a16="http://schemas.microsoft.com/office/drawing/2014/main" id="{F4D0CED0-6831-BE4B-F92C-2C51AE865D88}"/>
              </a:ext>
            </a:extLst>
          </p:cNvPr>
          <p:cNvSpPr txBox="1"/>
          <p:nvPr/>
        </p:nvSpPr>
        <p:spPr>
          <a:xfrm>
            <a:off x="150812" y="6214030"/>
            <a:ext cx="6093912" cy="369332"/>
          </a:xfrm>
          <a:prstGeom prst="rect">
            <a:avLst/>
          </a:prstGeom>
          <a:noFill/>
          <a:ln>
            <a:solidFill>
              <a:schemeClr val="bg2"/>
            </a:solidFill>
          </a:ln>
        </p:spPr>
        <p:txBody>
          <a:bodyPr wrap="square">
            <a:spAutoFit/>
          </a:bodyPr>
          <a:lstStyle/>
          <a:p>
            <a:r>
              <a:rPr lang="en-US" dirty="0">
                <a:hlinkClick r:id="rId3"/>
              </a:rPr>
              <a:t>https://alchetron.com/Seljuk-Empire</a:t>
            </a:r>
            <a:r>
              <a:rPr lang="en-US" dirty="0"/>
              <a:t> </a:t>
            </a:r>
          </a:p>
        </p:txBody>
      </p:sp>
      <p:pic>
        <p:nvPicPr>
          <p:cNvPr id="7" name="Picture 6">
            <a:extLst>
              <a:ext uri="{FF2B5EF4-FFF2-40B4-BE49-F238E27FC236}">
                <a16:creationId xmlns:a16="http://schemas.microsoft.com/office/drawing/2014/main" id="{D926478D-C9E7-ADB8-7C9E-9F08C282EAD4}"/>
              </a:ext>
            </a:extLst>
          </p:cNvPr>
          <p:cNvPicPr>
            <a:picLocks noChangeAspect="1"/>
          </p:cNvPicPr>
          <p:nvPr/>
        </p:nvPicPr>
        <p:blipFill>
          <a:blip r:embed="rId4"/>
          <a:srcRect/>
          <a:stretch/>
        </p:blipFill>
        <p:spPr>
          <a:xfrm>
            <a:off x="5027612" y="1420398"/>
            <a:ext cx="6858000" cy="4492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909662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1F027095-AF17-B28A-1A53-A4DDAAFFD5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288082-BCA2-28BA-AFEE-8B3D8EBD9868}"/>
              </a:ext>
            </a:extLst>
          </p:cNvPr>
          <p:cNvSpPr>
            <a:spLocks noGrp="1"/>
          </p:cNvSpPr>
          <p:nvPr>
            <p:ph type="title"/>
          </p:nvPr>
        </p:nvSpPr>
        <p:spPr>
          <a:xfrm>
            <a:off x="1217614" y="274638"/>
            <a:ext cx="9753600" cy="1020762"/>
          </a:xfrm>
        </p:spPr>
        <p:txBody>
          <a:bodyPr>
            <a:normAutofit/>
          </a:bodyPr>
          <a:lstStyle/>
          <a:p>
            <a:r>
              <a:rPr lang="en-US" dirty="0">
                <a:latin typeface="Abadi" panose="020B0604020104020204" pitchFamily="34" charset="0"/>
              </a:rPr>
              <a:t>Delhi Sultanate</a:t>
            </a:r>
          </a:p>
        </p:txBody>
      </p:sp>
      <p:sp>
        <p:nvSpPr>
          <p:cNvPr id="2" name="Content Placeholder 1">
            <a:extLst>
              <a:ext uri="{FF2B5EF4-FFF2-40B4-BE49-F238E27FC236}">
                <a16:creationId xmlns:a16="http://schemas.microsoft.com/office/drawing/2014/main" id="{9B3792EE-C1CD-7907-7EB9-2273FB78FB1F}"/>
              </a:ext>
            </a:extLst>
          </p:cNvPr>
          <p:cNvSpPr>
            <a:spLocks noGrp="1"/>
          </p:cNvSpPr>
          <p:nvPr>
            <p:ph idx="1"/>
          </p:nvPr>
        </p:nvSpPr>
        <p:spPr>
          <a:xfrm>
            <a:off x="6094412" y="1447800"/>
            <a:ext cx="5181600" cy="4648200"/>
          </a:xfrm>
        </p:spPr>
        <p:txBody>
          <a:bodyPr>
            <a:normAutofit/>
          </a:bodyPr>
          <a:lstStyle/>
          <a:p>
            <a:pPr marL="45720" indent="0">
              <a:lnSpc>
                <a:spcPct val="120000"/>
              </a:lnSpc>
              <a:buNone/>
            </a:pPr>
            <a:r>
              <a:rPr lang="en-US" sz="2800" dirty="0">
                <a:latin typeface="Abadi" panose="020B0604020104020204" pitchFamily="34" charset="0"/>
              </a:rPr>
              <a:t>Because Turkic rulers established Islamic institutions in India, the Delhi Sultanate spread Islam, which caused both tension with Hindu subjects and new opportunities for Muslim merchants.</a:t>
            </a:r>
          </a:p>
        </p:txBody>
      </p:sp>
      <p:sp>
        <p:nvSpPr>
          <p:cNvPr id="5" name="TextBox 4">
            <a:extLst>
              <a:ext uri="{FF2B5EF4-FFF2-40B4-BE49-F238E27FC236}">
                <a16:creationId xmlns:a16="http://schemas.microsoft.com/office/drawing/2014/main" id="{3C1B18D6-D872-9220-2B34-D9C60BE9139D}"/>
              </a:ext>
            </a:extLst>
          </p:cNvPr>
          <p:cNvSpPr txBox="1"/>
          <p:nvPr/>
        </p:nvSpPr>
        <p:spPr>
          <a:xfrm>
            <a:off x="6056312" y="6214030"/>
            <a:ext cx="6093912" cy="369332"/>
          </a:xfrm>
          <a:prstGeom prst="rect">
            <a:avLst/>
          </a:prstGeom>
          <a:noFill/>
          <a:ln>
            <a:solidFill>
              <a:schemeClr val="bg2"/>
            </a:solidFill>
          </a:ln>
        </p:spPr>
        <p:txBody>
          <a:bodyPr wrap="square">
            <a:spAutoFit/>
          </a:bodyPr>
          <a:lstStyle/>
          <a:p>
            <a:r>
              <a:rPr lang="en-US" dirty="0">
                <a:hlinkClick r:id="rId3"/>
              </a:rPr>
              <a:t>https://www.britannica.com/place/Delhi-sultanate</a:t>
            </a:r>
            <a:r>
              <a:rPr lang="en-US" dirty="0"/>
              <a:t> </a:t>
            </a:r>
          </a:p>
        </p:txBody>
      </p:sp>
      <p:pic>
        <p:nvPicPr>
          <p:cNvPr id="7" name="Picture 6" descr="A map of india with orange areas&#10;&#10;AI-generated content may be incorrect.">
            <a:extLst>
              <a:ext uri="{FF2B5EF4-FFF2-40B4-BE49-F238E27FC236}">
                <a16:creationId xmlns:a16="http://schemas.microsoft.com/office/drawing/2014/main" id="{E6E8686B-2C21-106B-52A6-7C53A66CEE31}"/>
              </a:ext>
            </a:extLst>
          </p:cNvPr>
          <p:cNvPicPr>
            <a:picLocks noChangeAspect="1"/>
          </p:cNvPicPr>
          <p:nvPr/>
        </p:nvPicPr>
        <p:blipFill>
          <a:blip r:embed="rId4"/>
          <a:stretch>
            <a:fillRect/>
          </a:stretch>
        </p:blipFill>
        <p:spPr>
          <a:xfrm>
            <a:off x="379412" y="1773460"/>
            <a:ext cx="5379061"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454507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F6FAA23B-2C40-DF0D-63F3-BA9469728C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945494-3215-BC30-FC5A-335EAA7450FD}"/>
              </a:ext>
            </a:extLst>
          </p:cNvPr>
          <p:cNvSpPr>
            <a:spLocks noGrp="1"/>
          </p:cNvSpPr>
          <p:nvPr>
            <p:ph type="title"/>
          </p:nvPr>
        </p:nvSpPr>
        <p:spPr>
          <a:xfrm>
            <a:off x="1217614" y="274638"/>
            <a:ext cx="9753600" cy="1020762"/>
          </a:xfrm>
        </p:spPr>
        <p:txBody>
          <a:bodyPr>
            <a:normAutofit/>
          </a:bodyPr>
          <a:lstStyle/>
          <a:p>
            <a:r>
              <a:rPr lang="en-US" dirty="0">
                <a:latin typeface="Abadi" panose="020B0604020104020204" pitchFamily="34" charset="0"/>
              </a:rPr>
              <a:t>Mamluks</a:t>
            </a:r>
          </a:p>
        </p:txBody>
      </p:sp>
      <p:sp>
        <p:nvSpPr>
          <p:cNvPr id="2" name="Content Placeholder 1">
            <a:extLst>
              <a:ext uri="{FF2B5EF4-FFF2-40B4-BE49-F238E27FC236}">
                <a16:creationId xmlns:a16="http://schemas.microsoft.com/office/drawing/2014/main" id="{E9B9D933-7327-C296-C38A-72164693E010}"/>
              </a:ext>
            </a:extLst>
          </p:cNvPr>
          <p:cNvSpPr>
            <a:spLocks noGrp="1"/>
          </p:cNvSpPr>
          <p:nvPr>
            <p:ph idx="1"/>
          </p:nvPr>
        </p:nvSpPr>
        <p:spPr>
          <a:xfrm>
            <a:off x="836612" y="1447800"/>
            <a:ext cx="4114800" cy="4343400"/>
          </a:xfrm>
        </p:spPr>
        <p:txBody>
          <a:bodyPr>
            <a:normAutofit/>
          </a:bodyPr>
          <a:lstStyle/>
          <a:p>
            <a:pPr marL="45720" indent="0">
              <a:lnSpc>
                <a:spcPct val="120000"/>
              </a:lnSpc>
              <a:buNone/>
            </a:pPr>
            <a:r>
              <a:rPr lang="en-US" sz="2800" dirty="0">
                <a:latin typeface="Abadi" panose="020B0604020104020204" pitchFamily="34" charset="0"/>
              </a:rPr>
              <a:t>Because slave-soldiers seized power in Egypt, the Mamluks established a new sultanate, which caused the defense of the Islamic world against Mongol invasions.</a:t>
            </a:r>
          </a:p>
        </p:txBody>
      </p:sp>
      <p:sp>
        <p:nvSpPr>
          <p:cNvPr id="5" name="TextBox 4">
            <a:extLst>
              <a:ext uri="{FF2B5EF4-FFF2-40B4-BE49-F238E27FC236}">
                <a16:creationId xmlns:a16="http://schemas.microsoft.com/office/drawing/2014/main" id="{2C6A0DED-F729-90AD-35D0-C84402D4435C}"/>
              </a:ext>
            </a:extLst>
          </p:cNvPr>
          <p:cNvSpPr txBox="1"/>
          <p:nvPr/>
        </p:nvSpPr>
        <p:spPr>
          <a:xfrm>
            <a:off x="150812" y="5937031"/>
            <a:ext cx="6093912" cy="646331"/>
          </a:xfrm>
          <a:prstGeom prst="rect">
            <a:avLst/>
          </a:prstGeom>
          <a:noFill/>
          <a:ln>
            <a:solidFill>
              <a:schemeClr val="bg2"/>
            </a:solidFill>
          </a:ln>
        </p:spPr>
        <p:txBody>
          <a:bodyPr wrap="square">
            <a:spAutoFit/>
          </a:bodyPr>
          <a:lstStyle/>
          <a:p>
            <a:r>
              <a:rPr lang="en-US" dirty="0">
                <a:hlinkClick r:id="rId3"/>
              </a:rPr>
              <a:t>https://www.worldhistory.org/image/16003/map-of-the-mamluk-sultanate-of-egypt-c-1330/</a:t>
            </a:r>
            <a:r>
              <a:rPr lang="en-US" dirty="0"/>
              <a:t> </a:t>
            </a:r>
          </a:p>
        </p:txBody>
      </p:sp>
      <p:pic>
        <p:nvPicPr>
          <p:cNvPr id="7" name="Picture 6" descr="A map of the middle east&#10;&#10;AI-generated content may be incorrect.">
            <a:extLst>
              <a:ext uri="{FF2B5EF4-FFF2-40B4-BE49-F238E27FC236}">
                <a16:creationId xmlns:a16="http://schemas.microsoft.com/office/drawing/2014/main" id="{8C5B6253-D0D9-8D47-0917-318F005DC56A}"/>
              </a:ext>
            </a:extLst>
          </p:cNvPr>
          <p:cNvPicPr>
            <a:picLocks noChangeAspect="1"/>
          </p:cNvPicPr>
          <p:nvPr/>
        </p:nvPicPr>
        <p:blipFill>
          <a:blip r:embed="rId4"/>
          <a:stretch>
            <a:fillRect/>
          </a:stretch>
        </p:blipFill>
        <p:spPr>
          <a:xfrm>
            <a:off x="5129211" y="685800"/>
            <a:ext cx="6797457" cy="50980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805041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1ED5F-AF23-9C63-680F-F3FF372F78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BB8CE0-6877-CDE3-E474-FBE3C46F05FE}"/>
              </a:ext>
            </a:extLst>
          </p:cNvPr>
          <p:cNvSpPr>
            <a:spLocks noGrp="1"/>
          </p:cNvSpPr>
          <p:nvPr>
            <p:ph type="title"/>
          </p:nvPr>
        </p:nvSpPr>
        <p:spPr>
          <a:xfrm>
            <a:off x="1217612" y="1676400"/>
            <a:ext cx="9753600" cy="2362199"/>
          </a:xfrm>
        </p:spPr>
        <p:txBody>
          <a:bodyPr/>
          <a:lstStyle/>
          <a:p>
            <a:r>
              <a:rPr lang="en-US" dirty="0">
                <a:latin typeface="Abadi" panose="020B0604020104020204" pitchFamily="34" charset="0"/>
              </a:rPr>
              <a:t>Mini-DBQ Sample Paragraphs</a:t>
            </a:r>
          </a:p>
        </p:txBody>
      </p:sp>
    </p:spTree>
    <p:extLst>
      <p:ext uri="{BB962C8B-B14F-4D97-AF65-F5344CB8AC3E}">
        <p14:creationId xmlns:p14="http://schemas.microsoft.com/office/powerpoint/2010/main" val="36141954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E5D0431F-80D9-A756-796D-13D615E7789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50B687-1F62-875D-D210-8F8C0D2BDA8D}"/>
              </a:ext>
            </a:extLst>
          </p:cNvPr>
          <p:cNvSpPr>
            <a:spLocks noGrp="1"/>
          </p:cNvSpPr>
          <p:nvPr>
            <p:ph type="title"/>
          </p:nvPr>
        </p:nvSpPr>
        <p:spPr>
          <a:xfrm>
            <a:off x="1217614" y="274638"/>
            <a:ext cx="9753600" cy="1020762"/>
          </a:xfrm>
        </p:spPr>
        <p:txBody>
          <a:bodyPr>
            <a:normAutofit/>
          </a:bodyPr>
          <a:lstStyle/>
          <a:p>
            <a:r>
              <a:rPr lang="en-US" dirty="0">
                <a:latin typeface="Abadi" panose="020B0604020104020204" pitchFamily="34" charset="0"/>
              </a:rPr>
              <a:t>Prompt A (Cause/Effect)</a:t>
            </a:r>
          </a:p>
        </p:txBody>
      </p:sp>
      <p:sp>
        <p:nvSpPr>
          <p:cNvPr id="2" name="Content Placeholder 1">
            <a:extLst>
              <a:ext uri="{FF2B5EF4-FFF2-40B4-BE49-F238E27FC236}">
                <a16:creationId xmlns:a16="http://schemas.microsoft.com/office/drawing/2014/main" id="{EFB355AE-F47A-8F2A-234E-47BEE79AF5D7}"/>
              </a:ext>
            </a:extLst>
          </p:cNvPr>
          <p:cNvSpPr>
            <a:spLocks noGrp="1"/>
          </p:cNvSpPr>
          <p:nvPr>
            <p:ph idx="1"/>
          </p:nvPr>
        </p:nvSpPr>
        <p:spPr>
          <a:xfrm>
            <a:off x="836612" y="1447800"/>
            <a:ext cx="10439400" cy="5029200"/>
          </a:xfrm>
        </p:spPr>
        <p:txBody>
          <a:bodyPr>
            <a:normAutofit/>
          </a:bodyPr>
          <a:lstStyle/>
          <a:p>
            <a:pPr marL="45720" indent="0">
              <a:lnSpc>
                <a:spcPct val="120000"/>
              </a:lnSpc>
              <a:buNone/>
            </a:pPr>
            <a:r>
              <a:rPr lang="en-US" sz="2800" dirty="0">
                <a:latin typeface="Abadi" panose="020B0604020104020204" pitchFamily="34" charset="0"/>
              </a:rPr>
              <a:t>One cause of the rise of Turkic Islamic states was Turkic military expansion, as seen in the Seljuks and Delhi Sultanate. Conquest caused the creation of new political entities dominated by Turks. An effect was the blending of old and new traditions: the Seljuks relied on Persian bureaucrats, while the Delhi sultans spread Islam among South Asians. These examples show that Turkic expansion caused both new states and long-term changes in governance and religion.</a:t>
            </a:r>
          </a:p>
        </p:txBody>
      </p:sp>
    </p:spTree>
    <p:extLst>
      <p:ext uri="{BB962C8B-B14F-4D97-AF65-F5344CB8AC3E}">
        <p14:creationId xmlns:p14="http://schemas.microsoft.com/office/powerpoint/2010/main" val="34816972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badi" panose="020B0604020104020204" pitchFamily="34" charset="0"/>
              </a:rPr>
              <a:t>Learning Objective</a:t>
            </a:r>
          </a:p>
        </p:txBody>
      </p:sp>
      <p:sp>
        <p:nvSpPr>
          <p:cNvPr id="2" name="Content Placeholder 1"/>
          <p:cNvSpPr>
            <a:spLocks noGrp="1"/>
          </p:cNvSpPr>
          <p:nvPr>
            <p:ph idx="1"/>
          </p:nvPr>
        </p:nvSpPr>
        <p:spPr/>
        <p:txBody>
          <a:bodyPr/>
          <a:lstStyle/>
          <a:p>
            <a:r>
              <a:rPr lang="en-US" dirty="0">
                <a:latin typeface="Abadi" panose="020B0604020104020204" pitchFamily="34" charset="0"/>
              </a:rPr>
              <a:t>Explain the causes and effects of the rise of Islamic states over time.</a:t>
            </a:r>
          </a:p>
          <a:p>
            <a:pPr marL="45720" indent="0">
              <a:buNone/>
            </a:pPr>
            <a:r>
              <a:rPr lang="en-US" b="1" dirty="0">
                <a:latin typeface="Abadi" panose="020B0604020104020204" pitchFamily="34" charset="0"/>
              </a:rPr>
              <a:t>Key Concept (KC-3.2.I):</a:t>
            </a:r>
          </a:p>
          <a:p>
            <a:r>
              <a:rPr lang="en-US" dirty="0">
                <a:latin typeface="Abadi" panose="020B0604020104020204" pitchFamily="34" charset="0"/>
              </a:rPr>
              <a:t>As the Abbasid Caliphate fragmented, new Islamic political entities emerged, most dominated by Turkic peoples. These states demonstrated continuity, innovation, and diversity.</a:t>
            </a:r>
          </a:p>
          <a:p>
            <a:pPr marL="45720" indent="0">
              <a:buNone/>
            </a:pPr>
            <a:r>
              <a:rPr lang="en-US" b="1" dirty="0">
                <a:latin typeface="Abadi" panose="020B0604020104020204" pitchFamily="34" charset="0"/>
              </a:rPr>
              <a:t>Reasoning Process</a:t>
            </a:r>
            <a:r>
              <a:rPr lang="en-US" dirty="0">
                <a:latin typeface="Abadi" panose="020B0604020104020204" pitchFamily="34" charset="0"/>
              </a:rPr>
              <a:t>: Causation</a:t>
            </a:r>
          </a:p>
          <a:p>
            <a:pPr marL="45720" indent="0">
              <a:buNone/>
            </a:pPr>
            <a:r>
              <a:rPr lang="en-US" b="1" dirty="0">
                <a:latin typeface="Abadi" panose="020B0604020104020204" pitchFamily="34" charset="0"/>
              </a:rPr>
              <a:t>Targeted Historical Skill</a:t>
            </a:r>
            <a:r>
              <a:rPr lang="en-US" dirty="0">
                <a:latin typeface="Abadi" panose="020B0604020104020204" pitchFamily="34" charset="0"/>
              </a:rPr>
              <a:t>: 1.A (Identify and Describe a historical development/process)</a:t>
            </a:r>
          </a:p>
        </p:txBody>
      </p:sp>
    </p:spTree>
    <p:extLst>
      <p:ext uri="{BB962C8B-B14F-4D97-AF65-F5344CB8AC3E}">
        <p14:creationId xmlns:p14="http://schemas.microsoft.com/office/powerpoint/2010/main" val="84695303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0B68901F-5A56-D9DA-F7E6-F7A4FF37B2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C869A92-DAB1-11FA-2D02-1C18CB4CDF19}"/>
              </a:ext>
            </a:extLst>
          </p:cNvPr>
          <p:cNvSpPr>
            <a:spLocks noGrp="1"/>
          </p:cNvSpPr>
          <p:nvPr>
            <p:ph type="title"/>
          </p:nvPr>
        </p:nvSpPr>
        <p:spPr>
          <a:xfrm>
            <a:off x="1217614" y="274638"/>
            <a:ext cx="9753600" cy="1020762"/>
          </a:xfrm>
        </p:spPr>
        <p:txBody>
          <a:bodyPr>
            <a:normAutofit/>
          </a:bodyPr>
          <a:lstStyle/>
          <a:p>
            <a:r>
              <a:rPr lang="en-US" dirty="0">
                <a:latin typeface="Abadi" panose="020B0604020104020204" pitchFamily="34" charset="0"/>
              </a:rPr>
              <a:t>Prompt B (Continuity/Innovation)</a:t>
            </a:r>
          </a:p>
        </p:txBody>
      </p:sp>
      <p:sp>
        <p:nvSpPr>
          <p:cNvPr id="2" name="Content Placeholder 1">
            <a:extLst>
              <a:ext uri="{FF2B5EF4-FFF2-40B4-BE49-F238E27FC236}">
                <a16:creationId xmlns:a16="http://schemas.microsoft.com/office/drawing/2014/main" id="{B0DD16B7-5FF2-31B6-89E0-2F3843125A78}"/>
              </a:ext>
            </a:extLst>
          </p:cNvPr>
          <p:cNvSpPr>
            <a:spLocks noGrp="1"/>
          </p:cNvSpPr>
          <p:nvPr>
            <p:ph idx="1"/>
          </p:nvPr>
        </p:nvSpPr>
        <p:spPr>
          <a:xfrm>
            <a:off x="836612" y="1447800"/>
            <a:ext cx="10439400" cy="5029200"/>
          </a:xfrm>
        </p:spPr>
        <p:txBody>
          <a:bodyPr>
            <a:normAutofit/>
          </a:bodyPr>
          <a:lstStyle/>
          <a:p>
            <a:pPr marL="45720" indent="0">
              <a:lnSpc>
                <a:spcPct val="120000"/>
              </a:lnSpc>
              <a:buNone/>
            </a:pPr>
            <a:r>
              <a:rPr lang="en-US" sz="2800" dirty="0">
                <a:latin typeface="Abadi" panose="020B0604020104020204" pitchFamily="34" charset="0"/>
              </a:rPr>
              <a:t>A continuity after the Abbasids was the use of Islamic law and institutions, such as the Delhi sultans appointing qadis. An innovation was the rise of new ruling elites, like the Mamluks, who began as slave-soldiers but created their own sultanate in Egypt. This shows that Islamic governance preserved religious law while innovating in leadership, producing continuity and diversity.</a:t>
            </a:r>
          </a:p>
        </p:txBody>
      </p:sp>
    </p:spTree>
    <p:extLst>
      <p:ext uri="{BB962C8B-B14F-4D97-AF65-F5344CB8AC3E}">
        <p14:creationId xmlns:p14="http://schemas.microsoft.com/office/powerpoint/2010/main" val="7497338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07B83E3E-DFF4-C92B-6F09-FD966837EA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22330F-7C3B-A10D-9574-2AB22871494B}"/>
              </a:ext>
            </a:extLst>
          </p:cNvPr>
          <p:cNvSpPr>
            <a:spLocks noGrp="1"/>
          </p:cNvSpPr>
          <p:nvPr>
            <p:ph type="title"/>
          </p:nvPr>
        </p:nvSpPr>
        <p:spPr/>
        <p:txBody>
          <a:bodyPr/>
          <a:lstStyle/>
          <a:p>
            <a:r>
              <a:rPr lang="en-US" dirty="0">
                <a:latin typeface="Abadi" panose="020B0604020104020204" pitchFamily="34" charset="0"/>
              </a:rPr>
              <a:t>Leading  Question</a:t>
            </a:r>
          </a:p>
        </p:txBody>
      </p:sp>
      <p:sp>
        <p:nvSpPr>
          <p:cNvPr id="2" name="Content Placeholder 1">
            <a:extLst>
              <a:ext uri="{FF2B5EF4-FFF2-40B4-BE49-F238E27FC236}">
                <a16:creationId xmlns:a16="http://schemas.microsoft.com/office/drawing/2014/main" id="{5355319E-8AF4-3B49-DFF1-1F1D21C68006}"/>
              </a:ext>
            </a:extLst>
          </p:cNvPr>
          <p:cNvSpPr>
            <a:spLocks noGrp="1"/>
          </p:cNvSpPr>
          <p:nvPr>
            <p:ph idx="1"/>
          </p:nvPr>
        </p:nvSpPr>
        <p:spPr>
          <a:xfrm>
            <a:off x="1234815" y="1981200"/>
            <a:ext cx="9753600" cy="1676400"/>
          </a:xfrm>
        </p:spPr>
        <p:txBody>
          <a:bodyPr>
            <a:normAutofit/>
          </a:bodyPr>
          <a:lstStyle/>
          <a:p>
            <a:r>
              <a:rPr lang="en-US" sz="3200" dirty="0">
                <a:latin typeface="Abadi" panose="020B0604020104020204" pitchFamily="34" charset="0"/>
              </a:rPr>
              <a:t>The Abbasid Caliphate was once the most powerful Islamic empire. What might cause a large empire to weaken or fragment?</a:t>
            </a:r>
          </a:p>
        </p:txBody>
      </p:sp>
      <p:sp>
        <p:nvSpPr>
          <p:cNvPr id="4" name="TextBox 3">
            <a:extLst>
              <a:ext uri="{FF2B5EF4-FFF2-40B4-BE49-F238E27FC236}">
                <a16:creationId xmlns:a16="http://schemas.microsoft.com/office/drawing/2014/main" id="{10A1733A-BCF9-9F39-47F9-17A4BF4E7BC2}"/>
              </a:ext>
            </a:extLst>
          </p:cNvPr>
          <p:cNvSpPr txBox="1"/>
          <p:nvPr/>
        </p:nvSpPr>
        <p:spPr>
          <a:xfrm>
            <a:off x="2436812" y="4038600"/>
            <a:ext cx="9067800" cy="2031325"/>
          </a:xfrm>
          <a:prstGeom prst="rect">
            <a:avLst/>
          </a:prstGeom>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nSpc>
                <a:spcPct val="90000"/>
              </a:lnSpc>
            </a:pPr>
            <a:r>
              <a:rPr lang="en-US" sz="2800" dirty="0"/>
              <a:t>In this lesson, you will analyze excerpts about three Islamic states that rose after the Abbasid Caliphate fragmented. Your task is to identify key developments, explain causes and effects, and practice writing historically accurate responses.</a:t>
            </a:r>
          </a:p>
        </p:txBody>
      </p:sp>
    </p:spTree>
    <p:extLst>
      <p:ext uri="{BB962C8B-B14F-4D97-AF65-F5344CB8AC3E}">
        <p14:creationId xmlns:p14="http://schemas.microsoft.com/office/powerpoint/2010/main" val="5146791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BFD02FF6-3FAA-7B12-B5CA-D0241100463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69DE7C-570D-5AFF-F383-588D96B9416C}"/>
              </a:ext>
            </a:extLst>
          </p:cNvPr>
          <p:cNvSpPr>
            <a:spLocks noGrp="1"/>
          </p:cNvSpPr>
          <p:nvPr>
            <p:ph type="title"/>
          </p:nvPr>
        </p:nvSpPr>
        <p:spPr/>
        <p:txBody>
          <a:bodyPr/>
          <a:lstStyle/>
          <a:p>
            <a:r>
              <a:rPr lang="en-US" dirty="0">
                <a:latin typeface="Abadi" panose="020B0604020104020204" pitchFamily="34" charset="0"/>
              </a:rPr>
              <a:t>Brief Explanation of Abbasid Fragmentation</a:t>
            </a:r>
          </a:p>
        </p:txBody>
      </p:sp>
      <p:sp>
        <p:nvSpPr>
          <p:cNvPr id="2" name="Content Placeholder 1">
            <a:extLst>
              <a:ext uri="{FF2B5EF4-FFF2-40B4-BE49-F238E27FC236}">
                <a16:creationId xmlns:a16="http://schemas.microsoft.com/office/drawing/2014/main" id="{2AD4FB11-48CB-0F2B-F8B2-47BF933C7FC1}"/>
              </a:ext>
            </a:extLst>
          </p:cNvPr>
          <p:cNvSpPr>
            <a:spLocks noGrp="1"/>
          </p:cNvSpPr>
          <p:nvPr>
            <p:ph idx="1"/>
          </p:nvPr>
        </p:nvSpPr>
        <p:spPr>
          <a:xfrm>
            <a:off x="1217614" y="1828800"/>
            <a:ext cx="9753600" cy="3886200"/>
          </a:xfrm>
        </p:spPr>
        <p:txBody>
          <a:bodyPr/>
          <a:lstStyle/>
          <a:p>
            <a:r>
              <a:rPr lang="en-US" dirty="0">
                <a:latin typeface="Abadi" panose="020B0604020104020204" pitchFamily="34" charset="0"/>
              </a:rPr>
              <a:t>By the 1200s, the Abbasid Caliphate no longer had the strength to control its vast empire.</a:t>
            </a:r>
          </a:p>
          <a:p>
            <a:r>
              <a:rPr lang="en-US" dirty="0">
                <a:latin typeface="Abadi" panose="020B0604020104020204" pitchFamily="34" charset="0"/>
              </a:rPr>
              <a:t>Loss of control: The caliphs in Baghdad became more symbolic religious leaders than powerful rulers.</a:t>
            </a:r>
          </a:p>
          <a:p>
            <a:r>
              <a:rPr lang="en-US" dirty="0">
                <a:latin typeface="Abadi" panose="020B0604020104020204" pitchFamily="34" charset="0"/>
              </a:rPr>
              <a:t>Invasions: Outside groups such as the Mongols, Crusaders, and Turkic nomads attacked Abbasid lands.</a:t>
            </a:r>
          </a:p>
          <a:p>
            <a:r>
              <a:rPr lang="en-US" dirty="0">
                <a:latin typeface="Abadi" panose="020B0604020104020204" pitchFamily="34" charset="0"/>
              </a:rPr>
              <a:t>Local rulers: Regional leaders, governors, and military commanders took power for themselves, creating new dynasties that were only loosely tied to the Abbasids.</a:t>
            </a:r>
          </a:p>
        </p:txBody>
      </p:sp>
      <p:sp>
        <p:nvSpPr>
          <p:cNvPr id="4" name="TextBox 3">
            <a:extLst>
              <a:ext uri="{FF2B5EF4-FFF2-40B4-BE49-F238E27FC236}">
                <a16:creationId xmlns:a16="http://schemas.microsoft.com/office/drawing/2014/main" id="{9F03D65E-D37B-C5D4-02E1-0A6458367135}"/>
              </a:ext>
            </a:extLst>
          </p:cNvPr>
          <p:cNvSpPr txBox="1"/>
          <p:nvPr/>
        </p:nvSpPr>
        <p:spPr>
          <a:xfrm>
            <a:off x="1446212" y="5715000"/>
            <a:ext cx="8001000" cy="757130"/>
          </a:xfrm>
          <a:prstGeom prst="rect">
            <a:avLst/>
          </a:prstGeom>
          <a:noFill/>
          <a:ln>
            <a:solidFill>
              <a:schemeClr val="bg2"/>
            </a:solidFill>
          </a:ln>
        </p:spPr>
        <p:txBody>
          <a:bodyPr wrap="square" rtlCol="0">
            <a:spAutoFit/>
          </a:bodyPr>
          <a:lstStyle/>
          <a:p>
            <a:pPr>
              <a:lnSpc>
                <a:spcPct val="90000"/>
              </a:lnSpc>
            </a:pPr>
            <a:r>
              <a:rPr lang="en-US" sz="2400" dirty="0">
                <a:latin typeface="Abadi" panose="020B0604020104020204" pitchFamily="34" charset="0"/>
              </a:rPr>
              <a:t>This process is called fragmentation — the central empire broke into smaller, competing states.</a:t>
            </a:r>
          </a:p>
        </p:txBody>
      </p:sp>
    </p:spTree>
    <p:extLst>
      <p:ext uri="{BB962C8B-B14F-4D97-AF65-F5344CB8AC3E}">
        <p14:creationId xmlns:p14="http://schemas.microsoft.com/office/powerpoint/2010/main" val="38314470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839E87BA-69FA-8372-A8CC-3DD46D0E6A2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04D4B82-26DC-58B8-B6F2-72897FCD84DD}"/>
              </a:ext>
            </a:extLst>
          </p:cNvPr>
          <p:cNvSpPr>
            <a:spLocks noGrp="1"/>
          </p:cNvSpPr>
          <p:nvPr>
            <p:ph type="title"/>
          </p:nvPr>
        </p:nvSpPr>
        <p:spPr>
          <a:xfrm>
            <a:off x="1217614" y="274638"/>
            <a:ext cx="9753600" cy="1020762"/>
          </a:xfrm>
        </p:spPr>
        <p:txBody>
          <a:bodyPr/>
          <a:lstStyle/>
          <a:p>
            <a:r>
              <a:rPr lang="en-US" dirty="0">
                <a:latin typeface="Abadi" panose="020B0604020104020204" pitchFamily="34" charset="0"/>
              </a:rPr>
              <a:t>Continuity, Innovation, Diversity</a:t>
            </a:r>
          </a:p>
        </p:txBody>
      </p:sp>
      <p:sp>
        <p:nvSpPr>
          <p:cNvPr id="2" name="Content Placeholder 1">
            <a:extLst>
              <a:ext uri="{FF2B5EF4-FFF2-40B4-BE49-F238E27FC236}">
                <a16:creationId xmlns:a16="http://schemas.microsoft.com/office/drawing/2014/main" id="{85EB0F14-FAD9-79B5-36F5-589E54782AB5}"/>
              </a:ext>
            </a:extLst>
          </p:cNvPr>
          <p:cNvSpPr>
            <a:spLocks noGrp="1"/>
          </p:cNvSpPr>
          <p:nvPr>
            <p:ph idx="1"/>
          </p:nvPr>
        </p:nvSpPr>
        <p:spPr>
          <a:xfrm>
            <a:off x="1217614" y="1447800"/>
            <a:ext cx="9753600" cy="4267200"/>
          </a:xfrm>
        </p:spPr>
        <p:txBody>
          <a:bodyPr>
            <a:normAutofit/>
          </a:bodyPr>
          <a:lstStyle/>
          <a:p>
            <a:pPr marL="45720" indent="0">
              <a:buNone/>
            </a:pPr>
            <a:r>
              <a:rPr lang="en-US" dirty="0">
                <a:latin typeface="Abadi" panose="020B0604020104020204" pitchFamily="34" charset="0"/>
              </a:rPr>
              <a:t>When the Abbasids fragmented, new Islamic states emerged. </a:t>
            </a:r>
          </a:p>
          <a:p>
            <a:r>
              <a:rPr lang="en-US" dirty="0">
                <a:latin typeface="Abadi" panose="020B0604020104020204" pitchFamily="34" charset="0"/>
              </a:rPr>
              <a:t>Continuity: Some things stayed the same. Example: Islamic law (sharia), the role of qadis (judges), and the spread of madrasas (schools) continued in new states.</a:t>
            </a:r>
          </a:p>
          <a:p>
            <a:r>
              <a:rPr lang="en-US" dirty="0">
                <a:latin typeface="Abadi" panose="020B0604020104020204" pitchFamily="34" charset="0"/>
              </a:rPr>
              <a:t>Innovation: New political and cultural practices appeared. Example: The Mamluks rose from slave-soldiers to sultans, and the Seljuks fused Turkic military leadership with Persian bureaucratic traditions.</a:t>
            </a:r>
          </a:p>
          <a:p>
            <a:r>
              <a:rPr lang="en-US" dirty="0">
                <a:latin typeface="Abadi" panose="020B0604020104020204" pitchFamily="34" charset="0"/>
              </a:rPr>
              <a:t>Diversity: Different regions developed unique blends of Islam with local traditions. Example: The Delhi Sultanate governed over a Hindu majority, creating a multi-religious society.</a:t>
            </a:r>
          </a:p>
        </p:txBody>
      </p:sp>
      <p:sp>
        <p:nvSpPr>
          <p:cNvPr id="4" name="TextBox 3">
            <a:extLst>
              <a:ext uri="{FF2B5EF4-FFF2-40B4-BE49-F238E27FC236}">
                <a16:creationId xmlns:a16="http://schemas.microsoft.com/office/drawing/2014/main" id="{C0D872FB-9687-61BD-1D05-D5A6B849E7E7}"/>
              </a:ext>
            </a:extLst>
          </p:cNvPr>
          <p:cNvSpPr txBox="1"/>
          <p:nvPr/>
        </p:nvSpPr>
        <p:spPr>
          <a:xfrm>
            <a:off x="1217611" y="5715000"/>
            <a:ext cx="10210800" cy="757130"/>
          </a:xfrm>
          <a:prstGeom prst="rect">
            <a:avLst/>
          </a:prstGeom>
          <a:noFill/>
          <a:ln>
            <a:solidFill>
              <a:schemeClr val="bg2"/>
            </a:solidFill>
          </a:ln>
        </p:spPr>
        <p:txBody>
          <a:bodyPr wrap="square" rtlCol="0">
            <a:spAutoFit/>
          </a:bodyPr>
          <a:lstStyle/>
          <a:p>
            <a:pPr>
              <a:lnSpc>
                <a:spcPct val="90000"/>
              </a:lnSpc>
            </a:pPr>
            <a:r>
              <a:rPr lang="en-US" sz="2400" b="1" dirty="0">
                <a:latin typeface="Abadi" panose="020B0604020104020204" pitchFamily="34" charset="0"/>
              </a:rPr>
              <a:t>Summary</a:t>
            </a:r>
            <a:r>
              <a:rPr lang="en-US" sz="2400" dirty="0">
                <a:latin typeface="Abadi" panose="020B0604020104020204" pitchFamily="34" charset="0"/>
              </a:rPr>
              <a:t>: Abbasid fragmentation weakened centralized control but led to new Islamic states that showed a mix of continuity, innovation, and diversity.</a:t>
            </a:r>
          </a:p>
        </p:txBody>
      </p:sp>
    </p:spTree>
    <p:extLst>
      <p:ext uri="{BB962C8B-B14F-4D97-AF65-F5344CB8AC3E}">
        <p14:creationId xmlns:p14="http://schemas.microsoft.com/office/powerpoint/2010/main" val="3161080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B47734E3-299E-321F-1946-79F19CB7284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4B79293-8D85-33FD-D934-81C856A15A7A}"/>
              </a:ext>
            </a:extLst>
          </p:cNvPr>
          <p:cNvSpPr>
            <a:spLocks noGrp="1"/>
          </p:cNvSpPr>
          <p:nvPr>
            <p:ph type="title"/>
          </p:nvPr>
        </p:nvSpPr>
        <p:spPr>
          <a:xfrm>
            <a:off x="1217614" y="274638"/>
            <a:ext cx="9753600" cy="1020762"/>
          </a:xfrm>
        </p:spPr>
        <p:txBody>
          <a:bodyPr/>
          <a:lstStyle/>
          <a:p>
            <a:r>
              <a:rPr lang="en-US" dirty="0">
                <a:latin typeface="Abadi" panose="020B0604020104020204" pitchFamily="34" charset="0"/>
              </a:rPr>
              <a:t>Source-Based Independent Analysis</a:t>
            </a:r>
          </a:p>
        </p:txBody>
      </p:sp>
      <p:sp>
        <p:nvSpPr>
          <p:cNvPr id="2" name="Content Placeholder 1">
            <a:extLst>
              <a:ext uri="{FF2B5EF4-FFF2-40B4-BE49-F238E27FC236}">
                <a16:creationId xmlns:a16="http://schemas.microsoft.com/office/drawing/2014/main" id="{3100D37F-1E0E-8A8B-0CDB-922ED20D6339}"/>
              </a:ext>
            </a:extLst>
          </p:cNvPr>
          <p:cNvSpPr>
            <a:spLocks noGrp="1"/>
          </p:cNvSpPr>
          <p:nvPr>
            <p:ph idx="1"/>
          </p:nvPr>
        </p:nvSpPr>
        <p:spPr>
          <a:xfrm>
            <a:off x="684212" y="1447800"/>
            <a:ext cx="10744200" cy="5135562"/>
          </a:xfrm>
        </p:spPr>
        <p:txBody>
          <a:bodyPr>
            <a:normAutofit/>
          </a:bodyPr>
          <a:lstStyle/>
          <a:p>
            <a:pPr marL="45720" indent="0">
              <a:buNone/>
            </a:pPr>
            <a:r>
              <a:rPr lang="en-US" b="1" dirty="0">
                <a:solidFill>
                  <a:srgbClr val="FF0000"/>
                </a:solidFill>
                <a:latin typeface="Abadi" panose="020B0604020104020204" pitchFamily="34" charset="0"/>
              </a:rPr>
              <a:t>Recall</a:t>
            </a:r>
          </a:p>
          <a:p>
            <a:pPr marL="45720" indent="0">
              <a:buNone/>
            </a:pPr>
            <a:r>
              <a:rPr lang="en-US" b="1" dirty="0">
                <a:latin typeface="Abadi" panose="020B0604020104020204" pitchFamily="34" charset="0"/>
              </a:rPr>
              <a:t>Skill 1.A (Identify/Describe)</a:t>
            </a:r>
          </a:p>
          <a:p>
            <a:r>
              <a:rPr lang="en-US" dirty="0">
                <a:latin typeface="Abadi" panose="020B0604020104020204" pitchFamily="34" charset="0"/>
              </a:rPr>
              <a:t>Identify = name the development (e.g., Mamluks rising to rule).</a:t>
            </a:r>
          </a:p>
          <a:p>
            <a:r>
              <a:rPr lang="en-US" dirty="0">
                <a:latin typeface="Abadi" panose="020B0604020104020204" pitchFamily="34" charset="0"/>
              </a:rPr>
              <a:t>Describe = explain what it was or how it worked (e.g., slave-soldiers who became sultans).</a:t>
            </a:r>
          </a:p>
          <a:p>
            <a:pPr marL="45720" indent="0">
              <a:buNone/>
            </a:pPr>
            <a:r>
              <a:rPr lang="en-US" b="1" dirty="0">
                <a:latin typeface="Abadi" panose="020B0604020104020204" pitchFamily="34" charset="0"/>
              </a:rPr>
              <a:t>Causation</a:t>
            </a:r>
          </a:p>
          <a:p>
            <a:r>
              <a:rPr lang="en-US" dirty="0">
                <a:latin typeface="Abadi" panose="020B0604020104020204" pitchFamily="34" charset="0"/>
              </a:rPr>
              <a:t>Cause → Effect = show how one thing led to another.</a:t>
            </a:r>
          </a:p>
          <a:p>
            <a:r>
              <a:rPr lang="en-US" dirty="0">
                <a:latin typeface="Abadi" panose="020B0604020104020204" pitchFamily="34" charset="0"/>
              </a:rPr>
              <a:t>Consider multiple causes and effects, short- vs. long-term.</a:t>
            </a:r>
          </a:p>
          <a:p>
            <a:r>
              <a:rPr lang="en-US" dirty="0">
                <a:latin typeface="Abadi" panose="020B0604020104020204" pitchFamily="34" charset="0"/>
              </a:rPr>
              <a:t>Use linking words: because, led to, resulted in, in the short term, in the long term.</a:t>
            </a:r>
          </a:p>
        </p:txBody>
      </p:sp>
    </p:spTree>
    <p:extLst>
      <p:ext uri="{BB962C8B-B14F-4D97-AF65-F5344CB8AC3E}">
        <p14:creationId xmlns:p14="http://schemas.microsoft.com/office/powerpoint/2010/main" val="19508963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5E1A25DE-F072-CC4E-E52E-85F1AC00D88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BC28B71-5C0F-BCC3-7A13-ED1B600F89F8}"/>
              </a:ext>
            </a:extLst>
          </p:cNvPr>
          <p:cNvSpPr>
            <a:spLocks noGrp="1"/>
          </p:cNvSpPr>
          <p:nvPr>
            <p:ph type="title"/>
          </p:nvPr>
        </p:nvSpPr>
        <p:spPr>
          <a:xfrm>
            <a:off x="1217614" y="274638"/>
            <a:ext cx="9753600" cy="1020762"/>
          </a:xfrm>
        </p:spPr>
        <p:txBody>
          <a:bodyPr>
            <a:normAutofit fontScale="90000"/>
          </a:bodyPr>
          <a:lstStyle/>
          <a:p>
            <a:r>
              <a:rPr lang="en-US" dirty="0">
                <a:latin typeface="Abadi" panose="020B0604020104020204" pitchFamily="34" charset="0"/>
              </a:rPr>
              <a:t>Seljuk Empire — Turkic Expansion + Persian Bureaucrats</a:t>
            </a:r>
          </a:p>
        </p:txBody>
      </p:sp>
      <p:sp>
        <p:nvSpPr>
          <p:cNvPr id="2" name="Content Placeholder 1">
            <a:extLst>
              <a:ext uri="{FF2B5EF4-FFF2-40B4-BE49-F238E27FC236}">
                <a16:creationId xmlns:a16="http://schemas.microsoft.com/office/drawing/2014/main" id="{AAF5CD6D-5872-C9AD-F02D-170860BB2EB9}"/>
              </a:ext>
            </a:extLst>
          </p:cNvPr>
          <p:cNvSpPr>
            <a:spLocks noGrp="1"/>
          </p:cNvSpPr>
          <p:nvPr>
            <p:ph idx="1"/>
          </p:nvPr>
        </p:nvSpPr>
        <p:spPr>
          <a:xfrm>
            <a:off x="1217614" y="1447800"/>
            <a:ext cx="9753600" cy="4953000"/>
          </a:xfrm>
        </p:spPr>
        <p:txBody>
          <a:bodyPr>
            <a:normAutofit fontScale="92500"/>
          </a:bodyPr>
          <a:lstStyle/>
          <a:p>
            <a:pPr marL="45720" indent="0">
              <a:lnSpc>
                <a:spcPct val="100000"/>
              </a:lnSpc>
              <a:buNone/>
            </a:pPr>
            <a:r>
              <a:rPr lang="en-US" sz="2800" dirty="0">
                <a:latin typeface="Abadi" panose="020B0604020104020204" pitchFamily="34" charset="0"/>
              </a:rPr>
              <a:t>The Seljuks, once nomads from the steppe, spread across Persia and into Iraq in the 11th century. Though their warriors were Turkic, they relied upon the Persian bureaucrats who had long governed the region. The viziers and scribes preserved the methods of administration from earlier Islamic dynasties, collecting taxes, recording decrees, and maintaining order. By marrying Turkic military power with Persian administrative traditions, the Seljuks ensured stability in their newly conquered territories. Their rule strengthened Sunni Islam, as the sultans sponsored madrasas and religious scholars. At the same time, Persian cultural traditions continued to influence literature, art, and statecraft, demonstrating continuity even as new rulers introduced innovations.</a:t>
            </a:r>
          </a:p>
        </p:txBody>
      </p:sp>
    </p:spTree>
    <p:extLst>
      <p:ext uri="{BB962C8B-B14F-4D97-AF65-F5344CB8AC3E}">
        <p14:creationId xmlns:p14="http://schemas.microsoft.com/office/powerpoint/2010/main" val="1009097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832606DC-94A4-D3B2-E8DA-D932986601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F899783-2435-20E4-E6FB-E05F2CAE832C}"/>
              </a:ext>
            </a:extLst>
          </p:cNvPr>
          <p:cNvSpPr>
            <a:spLocks noGrp="1"/>
          </p:cNvSpPr>
          <p:nvPr>
            <p:ph type="title"/>
          </p:nvPr>
        </p:nvSpPr>
        <p:spPr>
          <a:xfrm>
            <a:off x="1217614" y="274638"/>
            <a:ext cx="9753600" cy="1020762"/>
          </a:xfrm>
        </p:spPr>
        <p:txBody>
          <a:bodyPr>
            <a:normAutofit fontScale="90000"/>
          </a:bodyPr>
          <a:lstStyle/>
          <a:p>
            <a:r>
              <a:rPr lang="en-US" dirty="0">
                <a:latin typeface="Abadi" panose="020B0604020104020204" pitchFamily="34" charset="0"/>
              </a:rPr>
              <a:t>Delhi Sultanate — Islam in South Asia</a:t>
            </a:r>
          </a:p>
        </p:txBody>
      </p:sp>
      <p:sp>
        <p:nvSpPr>
          <p:cNvPr id="2" name="Content Placeholder 1">
            <a:extLst>
              <a:ext uri="{FF2B5EF4-FFF2-40B4-BE49-F238E27FC236}">
                <a16:creationId xmlns:a16="http://schemas.microsoft.com/office/drawing/2014/main" id="{D2F6B93E-6AAC-3FF8-0137-2E1C5FFAA78E}"/>
              </a:ext>
            </a:extLst>
          </p:cNvPr>
          <p:cNvSpPr>
            <a:spLocks noGrp="1"/>
          </p:cNvSpPr>
          <p:nvPr>
            <p:ph idx="1"/>
          </p:nvPr>
        </p:nvSpPr>
        <p:spPr>
          <a:xfrm>
            <a:off x="1217614" y="1447800"/>
            <a:ext cx="9753600" cy="4876800"/>
          </a:xfrm>
        </p:spPr>
        <p:txBody>
          <a:bodyPr>
            <a:normAutofit fontScale="92500" lnSpcReduction="10000"/>
          </a:bodyPr>
          <a:lstStyle/>
          <a:p>
            <a:pPr marL="45720" indent="0">
              <a:lnSpc>
                <a:spcPct val="110000"/>
              </a:lnSpc>
              <a:buNone/>
            </a:pPr>
            <a:r>
              <a:rPr lang="en-US" sz="2800" dirty="0">
                <a:latin typeface="Abadi" panose="020B0604020104020204" pitchFamily="34" charset="0"/>
              </a:rPr>
              <a:t>When the armies of the Turks crossed the Indus and entered India, they brought with them the banners of Islam. The sultans of Delhi, though foreigners, ruled with determination, building mosques in their new capitals and appointing qadis to apply Islamic law. Yet they also faced a vast majority of Hindu subjects, whose customs and temples remained. Some rulers destroyed temples to demonstrate power, while others permitted them to stand in order to collect taxes. Over time, merchants and artisans converted to Islam, drawn by the opportunities offered in trade and service at the Sultan’s court. In this way, the Delhi Sultanate introduced Islamic institutions into South Asia while continuing to govern over a diverse and multi-religious society.</a:t>
            </a:r>
          </a:p>
        </p:txBody>
      </p:sp>
    </p:spTree>
    <p:extLst>
      <p:ext uri="{BB962C8B-B14F-4D97-AF65-F5344CB8AC3E}">
        <p14:creationId xmlns:p14="http://schemas.microsoft.com/office/powerpoint/2010/main" val="3863222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00B720B4-047D-4D29-1994-C50D7F50249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33F7BF6-ADAB-3B46-A9E2-B49E5CDE194D}"/>
              </a:ext>
            </a:extLst>
          </p:cNvPr>
          <p:cNvSpPr>
            <a:spLocks noGrp="1"/>
          </p:cNvSpPr>
          <p:nvPr>
            <p:ph type="title"/>
          </p:nvPr>
        </p:nvSpPr>
        <p:spPr>
          <a:xfrm>
            <a:off x="1217614" y="274638"/>
            <a:ext cx="9753600" cy="1020762"/>
          </a:xfrm>
        </p:spPr>
        <p:txBody>
          <a:bodyPr>
            <a:normAutofit fontScale="90000"/>
          </a:bodyPr>
          <a:lstStyle/>
          <a:p>
            <a:r>
              <a:rPr lang="en-US" dirty="0">
                <a:latin typeface="Abadi" panose="020B0604020104020204" pitchFamily="34" charset="0"/>
              </a:rPr>
              <a:t>Mamluk Sultanate — Slave-Soldiers in Egypt</a:t>
            </a:r>
          </a:p>
        </p:txBody>
      </p:sp>
      <p:sp>
        <p:nvSpPr>
          <p:cNvPr id="2" name="Content Placeholder 1">
            <a:extLst>
              <a:ext uri="{FF2B5EF4-FFF2-40B4-BE49-F238E27FC236}">
                <a16:creationId xmlns:a16="http://schemas.microsoft.com/office/drawing/2014/main" id="{09EE7E56-9228-A2FE-7F00-EE1A962632A6}"/>
              </a:ext>
            </a:extLst>
          </p:cNvPr>
          <p:cNvSpPr>
            <a:spLocks noGrp="1"/>
          </p:cNvSpPr>
          <p:nvPr>
            <p:ph idx="1"/>
          </p:nvPr>
        </p:nvSpPr>
        <p:spPr>
          <a:xfrm>
            <a:off x="1217614" y="1447800"/>
            <a:ext cx="9753600" cy="5029200"/>
          </a:xfrm>
        </p:spPr>
        <p:txBody>
          <a:bodyPr>
            <a:normAutofit fontScale="85000" lnSpcReduction="10000"/>
          </a:bodyPr>
          <a:lstStyle/>
          <a:p>
            <a:pPr marL="45720" indent="0">
              <a:lnSpc>
                <a:spcPct val="120000"/>
              </a:lnSpc>
              <a:buNone/>
            </a:pPr>
            <a:r>
              <a:rPr lang="en-US" sz="2800" dirty="0">
                <a:latin typeface="Abadi" panose="020B0604020104020204" pitchFamily="34" charset="0"/>
              </a:rPr>
              <a:t>The rulers of Egypt purchased young men from the steppes, trained them in arms, and raised them as Mamluks — slave-soldiers loyal to their masters. In time, these warriors seized power for themselves. After defeating the Mongols at the Battle of Ayn </a:t>
            </a:r>
            <a:r>
              <a:rPr lang="en-US" sz="2800" dirty="0" err="1">
                <a:latin typeface="Abadi" panose="020B0604020104020204" pitchFamily="34" charset="0"/>
              </a:rPr>
              <a:t>Jalut</a:t>
            </a:r>
            <a:r>
              <a:rPr lang="en-US" sz="2800" dirty="0">
                <a:latin typeface="Abadi" panose="020B0604020104020204" pitchFamily="34" charset="0"/>
              </a:rPr>
              <a:t> (1260), the Mamluks claimed the right to rule in Cairo. Though they began as slaves, they established a powerful sultanate, controlling trade through the Red Sea and defending the Islamic world from invasion. Their government combined military discipline with Islamic traditions of law and scholarship. Chroniclers emphasized the unusual nature of their rise, noting that outsiders could rise from servitude to kingship. By doing so, the Mamluks preserved Egypt’s independence and made Cairo a central hub of the Islamic world.</a:t>
            </a:r>
          </a:p>
        </p:txBody>
      </p:sp>
    </p:spTree>
    <p:extLst>
      <p:ext uri="{BB962C8B-B14F-4D97-AF65-F5344CB8AC3E}">
        <p14:creationId xmlns:p14="http://schemas.microsoft.com/office/powerpoint/2010/main" val="37909718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rld country report presentatio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World country report presentation.potx" id="{FF082492-D6CE-444E-B3E8-FB131EDFAC53}" vid="{71BD5CC8-96B3-46A6-8835-37741E8965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country report presentation</Template>
  <TotalTime>65</TotalTime>
  <Words>1640</Words>
  <Application>Microsoft Office PowerPoint</Application>
  <PresentationFormat>Custom</PresentationFormat>
  <Paragraphs>107</Paragraphs>
  <Slides>20</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Abadi</vt:lpstr>
      <vt:lpstr>Arial</vt:lpstr>
      <vt:lpstr>Century Gothic</vt:lpstr>
      <vt:lpstr>World country report presentation</vt:lpstr>
      <vt:lpstr>The Rise and Fall of the Abbasid Caliphate</vt:lpstr>
      <vt:lpstr>Learning Objective</vt:lpstr>
      <vt:lpstr>Leading  Question</vt:lpstr>
      <vt:lpstr>Brief Explanation of Abbasid Fragmentation</vt:lpstr>
      <vt:lpstr>Continuity, Innovation, Diversity</vt:lpstr>
      <vt:lpstr>Source-Based Independent Analysis</vt:lpstr>
      <vt:lpstr>Seljuk Empire — Turkic Expansion + Persian Bureaucrats</vt:lpstr>
      <vt:lpstr>Delhi Sultanate — Islam in South Asia</vt:lpstr>
      <vt:lpstr>Mamluk Sultanate — Slave-Soldiers in Egypt</vt:lpstr>
      <vt:lpstr>Guiding Questions Example Answers</vt:lpstr>
      <vt:lpstr>Seljuk Empire — Turkic Expansion + Persian Bureaucrats</vt:lpstr>
      <vt:lpstr>Delhi Sultanate — Islam in South Asia</vt:lpstr>
      <vt:lpstr>Mamluk Sultanate — Slave-Soldiers in Egypt</vt:lpstr>
      <vt:lpstr>Causation Example answers</vt:lpstr>
      <vt:lpstr>Seljuks</vt:lpstr>
      <vt:lpstr>Delhi Sultanate</vt:lpstr>
      <vt:lpstr>Mamluks</vt:lpstr>
      <vt:lpstr>Mini-DBQ Sample Paragraphs</vt:lpstr>
      <vt:lpstr>Prompt A (Cause/Effect)</vt:lpstr>
      <vt:lpstr>Prompt B (Continuity/Innovation)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Robert Sawyer</dc:creator>
  <cp:lastModifiedBy>Dr. Robert Sawyer</cp:lastModifiedBy>
  <cp:revision>2</cp:revision>
  <dcterms:created xsi:type="dcterms:W3CDTF">2025-09-29T06:54:32Z</dcterms:created>
  <dcterms:modified xsi:type="dcterms:W3CDTF">2025-09-29T08:08:50Z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