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69" r:id="rId2"/>
    <p:sldId id="270" r:id="rId3"/>
    <p:sldId id="300" r:id="rId4"/>
    <p:sldId id="275" r:id="rId5"/>
    <p:sldId id="317" r:id="rId6"/>
    <p:sldId id="276" r:id="rId7"/>
    <p:sldId id="322" r:id="rId8"/>
    <p:sldId id="323" r:id="rId9"/>
    <p:sldId id="337" r:id="rId10"/>
    <p:sldId id="277" r:id="rId11"/>
    <p:sldId id="324" r:id="rId12"/>
    <p:sldId id="338" r:id="rId13"/>
    <p:sldId id="325" r:id="rId14"/>
    <p:sldId id="326" r:id="rId15"/>
    <p:sldId id="339" r:id="rId16"/>
    <p:sldId id="327" r:id="rId17"/>
    <p:sldId id="328" r:id="rId18"/>
    <p:sldId id="329" r:id="rId19"/>
    <p:sldId id="330" r:id="rId20"/>
    <p:sldId id="331" r:id="rId21"/>
    <p:sldId id="332" r:id="rId22"/>
    <p:sldId id="333" r:id="rId23"/>
    <p:sldId id="334" r:id="rId24"/>
    <p:sldId id="335" r:id="rId25"/>
    <p:sldId id="336" r:id="rId26"/>
    <p:sldId id="299"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51" d="100"/>
          <a:sy n="51" d="100"/>
        </p:scale>
        <p:origin x="380" y="26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11/4/2025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11/4/2025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7D3A6-4D35-D7CB-D3A8-A2D4414D3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8D85F-E54C-110C-FD09-ED7FADB9F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5C6A4-C7D2-375F-81A9-097D14DF9D2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FAE325FD-3420-58B3-DD3C-A4A25268CDEF}"/>
              </a:ext>
            </a:extLst>
          </p:cNvPr>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92065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3B4D4-2CC6-C5E6-D6AF-BBFF19271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B853C-2044-613F-A3B7-AC88EA19E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EB049-BED0-DCAD-7BCB-4BDC16D3B14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A3E4030F-BDE3-B55F-6E8C-F28BC10FCFED}"/>
              </a:ext>
            </a:extLst>
          </p:cNvPr>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429217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98A7D-C141-94FE-1109-68EA9367B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A8E2E-0D98-83D6-3F6B-676523B5C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8CAF7-D7AA-6D36-391C-7EB3FFA97F5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2D54D9A9-C07E-67A9-61F2-BB786DE96A34}"/>
              </a:ext>
            </a:extLst>
          </p:cNvPr>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218647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10F91-DE87-8BEA-4BB2-54668D3C1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3523B-557E-E515-2BFE-83B85717D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A8F37-4A73-ED62-6FC4-86D59569F59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E57A9FA1-8F0E-5441-3684-34CA33ED33A6}"/>
              </a:ext>
            </a:extLst>
          </p:cNvPr>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327288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4334-60A9-8458-65DE-081130B9A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E4B0E-FB9D-4A5C-31D2-7D84ADE43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F3F90-5B8E-BAFF-F419-6AA54276ED0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D4217C29-46F7-03D7-434E-2A0AB45461C5}"/>
              </a:ext>
            </a:extLst>
          </p:cNvPr>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57445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8ADA-0187-E025-CE9A-2115D9CC7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266EA-1A80-070D-E580-CA2063DAB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DA7B1-B33F-8387-6DF4-CC91C743FE5A}"/>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E5915D2E-BC7B-42B8-B885-B902567589D1}"/>
              </a:ext>
            </a:extLst>
          </p:cNvPr>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79245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7D27F-0C2F-34CE-A774-7C2788C4A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F9D1C-4812-6DF8-4747-F4415B416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33279-F0DC-3F08-0C13-2FB08C11424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2B648820-40F3-FD65-BE98-98A44B68FA26}"/>
              </a:ext>
            </a:extLst>
          </p:cNvPr>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152042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702F-BD6B-C1A8-905E-4CFB6A53B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7B06B-4311-6CD2-CB7F-3ED02EF28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659D1-CD68-0231-883B-DB64D20EA02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D305BD2-3E7D-91FA-6075-DDA6AF9A661D}"/>
              </a:ext>
            </a:extLst>
          </p:cNvPr>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245525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A6C44-7050-EE4F-6573-8D0058136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F7070-1959-47BE-4A2E-19C805C0D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8929B-7E41-E962-3364-5C26C045351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F4912BF3-BA0A-A364-DECB-C2D6C18E189D}"/>
              </a:ext>
            </a:extLst>
          </p:cNvPr>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62338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C73E-02F8-9D26-5C99-F163A45E6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89201-BB11-AF68-F90F-8E489B65F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4DE21-8AC0-8128-0B4E-2FDAF6C1C83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E6E24097-6D3F-5B77-16D4-B1A51A60F9DF}"/>
              </a:ext>
            </a:extLst>
          </p:cNvPr>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2723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97FD3-E093-E9FD-2BB3-A45550C0A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C8CFB-AE6A-CA9F-18A9-A212D4D8C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EF4C2-5A21-34C6-BD6B-8168F8D6B6A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798704E3-D183-9C66-431A-D029A7F72961}"/>
              </a:ext>
            </a:extLst>
          </p:cNvPr>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525218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F885-C4D8-BBFA-B2EE-48CCB3960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A1F8A-EEA2-54FA-1B86-45C3976A1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0C15A-BC1A-2512-EA87-CD4BF8BF15E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64232F1C-7977-4BB2-C18D-0E98D4697FB2}"/>
              </a:ext>
            </a:extLst>
          </p:cNvPr>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236040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8BB3-9E8D-61AC-D991-6211B8E3A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51875-F672-FE73-5EAE-41FCA8D9B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33D92-6E45-A9DF-73FA-60331DF9F11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AC319F31-4DCC-EA1E-3DCC-F0D74D3418C3}"/>
              </a:ext>
            </a:extLst>
          </p:cNvPr>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41644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C82F1-3EE9-D6B9-8C42-78EB40E5B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AEC0B-625E-2BEE-2174-3FE8AD062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11E0E-3ACD-14C9-F491-690D1F555EA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D9E51B3-BCB4-D4E9-7E7D-866A579BA020}"/>
              </a:ext>
            </a:extLst>
          </p:cNvPr>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4828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B6A5C-9071-3043-B326-326291A28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0A8F7-862A-CE61-2882-357ECA1E2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6C9F1-4942-A2E2-A545-0DA4C1EBB6E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0E50C057-4590-D679-37DF-BABBB7A16720}"/>
              </a:ext>
            </a:extLst>
          </p:cNvPr>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37510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7EAEA-46A6-7398-94E7-C3B01D572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649D4-6C6F-6257-F2C1-E5DAA2DE9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BB20F-44C6-3A86-2315-7D399C38253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35E946FD-B883-AC9A-2018-B283E7D33D42}"/>
              </a:ext>
            </a:extLst>
          </p:cNvPr>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42174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7B19-9CB5-2238-2D72-DD06E374F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9895-74CF-52E3-234F-7D8D6BD1E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6D54D-F956-9196-B43A-F4108950DAB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F8B4CCA0-2191-E8B6-B895-3896A754CEB4}"/>
              </a:ext>
            </a:extLst>
          </p:cNvPr>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7023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505AC-0106-282E-0B15-CC7EE2FFD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1A8C6-265C-2966-A931-9513CB315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75726-0A95-803A-EF57-594D139A77F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C6CCFE65-3449-AC81-C044-5EC63E6D9901}"/>
              </a:ext>
            </a:extLst>
          </p:cNvPr>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30324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1E89C-EBAF-DEE9-DE2E-6DCE7D9F3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453DA-B43C-488F-3D59-41E06BFAB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38EDF-4C23-7C65-60B1-BF354EF35D3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CF057ED5-7A01-1F01-C8A8-CC0D82121DCA}"/>
              </a:ext>
            </a:extLst>
          </p:cNvPr>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60739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11/4/2025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11/4/2025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11/4/2025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11/4/2025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11/4/2025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11/4/2025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11/4/2025</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11/4/2025</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11/4/2025</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11/4/2025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11/4/2025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11/4/2025</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badi" panose="020B0604020104020204" pitchFamily="34" charset="0"/>
              </a:rPr>
              <a:t>1.6: Developments in Europe </a:t>
            </a:r>
            <a:br>
              <a:rPr lang="en-US" dirty="0">
                <a:latin typeface="Abadi" panose="020B0604020104020204" pitchFamily="34" charset="0"/>
              </a:rPr>
            </a:br>
            <a:r>
              <a:rPr lang="en-US" dirty="0">
                <a:latin typeface="Abadi" panose="020B0604020104020204" pitchFamily="34" charset="0"/>
              </a:rPr>
              <a:t>Part 1</a:t>
            </a:r>
          </a:p>
        </p:txBody>
      </p:sp>
      <p:sp>
        <p:nvSpPr>
          <p:cNvPr id="5" name="Subtitle 4"/>
          <p:cNvSpPr>
            <a:spLocks noGrp="1"/>
          </p:cNvSpPr>
          <p:nvPr>
            <p:ph type="subTitle" idx="1"/>
          </p:nvPr>
        </p:nvSpPr>
        <p:spPr/>
        <p:txBody>
          <a:bodyPr/>
          <a:lstStyle/>
          <a:p>
            <a:r>
              <a:rPr lang="en-US" dirty="0">
                <a:latin typeface="Abadi" panose="020B0604020104020204" pitchFamily="34" charset="0"/>
              </a:rPr>
              <a:t>Dr. Robert E. Sawyer</a:t>
            </a:r>
          </a:p>
        </p:txBody>
      </p:sp>
    </p:spTree>
    <p:extLst>
      <p:ext uri="{BB962C8B-B14F-4D97-AF65-F5344CB8AC3E}">
        <p14:creationId xmlns:p14="http://schemas.microsoft.com/office/powerpoint/2010/main" val="2887082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00B720B4-047D-4D29-1994-C50D7F5024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3F7BF6-ADAB-3B46-A9E2-B49E5CDE194D}"/>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II. The Role of Monasticism and Scholarship</a:t>
            </a:r>
          </a:p>
        </p:txBody>
      </p:sp>
      <p:sp>
        <p:nvSpPr>
          <p:cNvPr id="2" name="Content Placeholder 1">
            <a:extLst>
              <a:ext uri="{FF2B5EF4-FFF2-40B4-BE49-F238E27FC236}">
                <a16:creationId xmlns:a16="http://schemas.microsoft.com/office/drawing/2014/main" id="{09EE7E56-9228-A2FE-7F00-EE1A962632A6}"/>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Monastic orders like the Benedictines and Franciscans emphasized prayer, manual labor, and education. Monks copied manuscripts, preserved knowledge, and operated early hospitals and schools. By the 13th century, universities such as Paris and Bologna emerged from these monastic traditions.</a:t>
            </a:r>
          </a:p>
        </p:txBody>
      </p:sp>
    </p:spTree>
    <p:extLst>
      <p:ext uri="{BB962C8B-B14F-4D97-AF65-F5344CB8AC3E}">
        <p14:creationId xmlns:p14="http://schemas.microsoft.com/office/powerpoint/2010/main" val="3790971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BA31C3B-AC76-D94D-AE1E-30464E9AEE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FF08C8-60CB-7353-B9B7-697C1B2A1AA9}"/>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II. The Role of Monasticism and Scholarship</a:t>
            </a:r>
          </a:p>
        </p:txBody>
      </p:sp>
      <p:sp>
        <p:nvSpPr>
          <p:cNvPr id="2" name="Content Placeholder 1">
            <a:extLst>
              <a:ext uri="{FF2B5EF4-FFF2-40B4-BE49-F238E27FC236}">
                <a16:creationId xmlns:a16="http://schemas.microsoft.com/office/drawing/2014/main" id="{B0E88631-9067-57DE-D4E7-6C41AE340E4D}"/>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In these centers of learning:</a:t>
            </a:r>
          </a:p>
          <a:p>
            <a:pPr>
              <a:lnSpc>
                <a:spcPct val="120000"/>
              </a:lnSpc>
            </a:pPr>
            <a:r>
              <a:rPr lang="en-US" sz="2800" dirty="0">
                <a:latin typeface="Abadi" panose="020B0604020104020204" pitchFamily="34" charset="0"/>
              </a:rPr>
              <a:t>Scholars like Thomas Aquinas blended Christian theology with Aristotelian philosophy, arguing that faith and reason were compatible.</a:t>
            </a:r>
          </a:p>
          <a:p>
            <a:pPr>
              <a:lnSpc>
                <a:spcPct val="120000"/>
              </a:lnSpc>
            </a:pPr>
            <a:r>
              <a:rPr lang="en-US" sz="2800" dirty="0">
                <a:latin typeface="Abadi" panose="020B0604020104020204" pitchFamily="34" charset="0"/>
              </a:rPr>
              <a:t>This intellectual movement, known as Scholasticism, laid the foundation for European rationalism.</a:t>
            </a:r>
          </a:p>
          <a:p>
            <a:pPr marL="45720" indent="0">
              <a:lnSpc>
                <a:spcPct val="120000"/>
              </a:lnSpc>
              <a:buNone/>
            </a:pPr>
            <a:r>
              <a:rPr lang="en-US" sz="2800" dirty="0">
                <a:latin typeface="Abadi" panose="020B0604020104020204" pitchFamily="34" charset="0"/>
              </a:rPr>
              <a:t>Thus, the Church not only shaped moral life but also guided the intellectual and scientific revival of medieval Europe.</a:t>
            </a:r>
          </a:p>
        </p:txBody>
      </p:sp>
    </p:spTree>
    <p:extLst>
      <p:ext uri="{BB962C8B-B14F-4D97-AF65-F5344CB8AC3E}">
        <p14:creationId xmlns:p14="http://schemas.microsoft.com/office/powerpoint/2010/main" val="211114589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group of people&#10;&#10;AI-generated content may be incorrect.">
            <a:extLst>
              <a:ext uri="{FF2B5EF4-FFF2-40B4-BE49-F238E27FC236}">
                <a16:creationId xmlns:a16="http://schemas.microsoft.com/office/drawing/2014/main" id="{12ED111E-7232-19E9-14C6-03F8CC94CBFF}"/>
              </a:ext>
            </a:extLst>
          </p:cNvPr>
          <p:cNvPicPr>
            <a:picLocks noChangeAspect="1"/>
          </p:cNvPicPr>
          <p:nvPr/>
        </p:nvPicPr>
        <p:blipFill>
          <a:blip r:embed="rId2"/>
          <a:stretch>
            <a:fillRect/>
          </a:stretch>
        </p:blipFill>
        <p:spPr>
          <a:xfrm>
            <a:off x="3656012" y="279399"/>
            <a:ext cx="4876800" cy="6299201"/>
          </a:xfrm>
          <a:prstGeom prst="rect">
            <a:avLst/>
          </a:prstGeom>
        </p:spPr>
      </p:pic>
    </p:spTree>
    <p:extLst>
      <p:ext uri="{BB962C8B-B14F-4D97-AF65-F5344CB8AC3E}">
        <p14:creationId xmlns:p14="http://schemas.microsoft.com/office/powerpoint/2010/main" val="382612515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A331FF93-2A03-88C4-A447-7E3287B3AA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EEC441-0D3D-6A94-4A3F-C95C0D832C54}"/>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III. Judaism in Christian Europe</a:t>
            </a:r>
          </a:p>
        </p:txBody>
      </p:sp>
      <p:sp>
        <p:nvSpPr>
          <p:cNvPr id="2" name="Content Placeholder 1">
            <a:extLst>
              <a:ext uri="{FF2B5EF4-FFF2-40B4-BE49-F238E27FC236}">
                <a16:creationId xmlns:a16="http://schemas.microsoft.com/office/drawing/2014/main" id="{DCB322E2-E806-B83C-EFCF-1653CBAD7BE5}"/>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Jewish communities lived throughout medieval Europe — especially in Spain, France, and the Holy Roman Empire. They played vital roles in commerce, medicine, and scholarship.</a:t>
            </a:r>
          </a:p>
        </p:txBody>
      </p:sp>
    </p:spTree>
    <p:extLst>
      <p:ext uri="{BB962C8B-B14F-4D97-AF65-F5344CB8AC3E}">
        <p14:creationId xmlns:p14="http://schemas.microsoft.com/office/powerpoint/2010/main" val="183752382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1193DAAB-8BE5-E6AA-5A6D-4D99954713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544499-076B-A1DA-924F-5647E52B48ED}"/>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III. Judaism in Christian Europe</a:t>
            </a:r>
          </a:p>
        </p:txBody>
      </p:sp>
      <p:sp>
        <p:nvSpPr>
          <p:cNvPr id="2" name="Content Placeholder 1">
            <a:extLst>
              <a:ext uri="{FF2B5EF4-FFF2-40B4-BE49-F238E27FC236}">
                <a16:creationId xmlns:a16="http://schemas.microsoft.com/office/drawing/2014/main" id="{8EBF4CD9-8E82-FAFF-9921-89F28CA67D7F}"/>
              </a:ext>
            </a:extLst>
          </p:cNvPr>
          <p:cNvSpPr>
            <a:spLocks noGrp="1"/>
          </p:cNvSpPr>
          <p:nvPr>
            <p:ph idx="1"/>
          </p:nvPr>
        </p:nvSpPr>
        <p:spPr>
          <a:xfrm>
            <a:off x="1217614" y="1447800"/>
            <a:ext cx="9753600" cy="5029200"/>
          </a:xfrm>
        </p:spPr>
        <p:txBody>
          <a:bodyPr>
            <a:normAutofit fontScale="85000" lnSpcReduction="20000"/>
          </a:bodyPr>
          <a:lstStyle/>
          <a:p>
            <a:pPr marL="45720" indent="0">
              <a:lnSpc>
                <a:spcPct val="120000"/>
              </a:lnSpc>
              <a:buNone/>
            </a:pPr>
            <a:r>
              <a:rPr lang="en-US" sz="2800" dirty="0">
                <a:latin typeface="Abadi" panose="020B0604020104020204" pitchFamily="34" charset="0"/>
              </a:rPr>
              <a:t>However, Jewish life was often precarious:</a:t>
            </a:r>
          </a:p>
          <a:p>
            <a:pPr>
              <a:lnSpc>
                <a:spcPct val="120000"/>
              </a:lnSpc>
            </a:pPr>
            <a:r>
              <a:rPr lang="en-US" sz="2800" dirty="0">
                <a:latin typeface="Abadi" panose="020B0604020104020204" pitchFamily="34" charset="0"/>
              </a:rPr>
              <a:t>Protected by rulers when economically useful, yet blamed for disasters such as the Black Death (1347–1351).</a:t>
            </a:r>
          </a:p>
          <a:p>
            <a:pPr>
              <a:lnSpc>
                <a:spcPct val="120000"/>
              </a:lnSpc>
            </a:pPr>
            <a:r>
              <a:rPr lang="en-US" sz="2800" dirty="0">
                <a:latin typeface="Abadi" panose="020B0604020104020204" pitchFamily="34" charset="0"/>
              </a:rPr>
              <a:t>Subject to restrictions, forced conversions, and periodic expulsions (notably from England in 1290 and France in 1306).</a:t>
            </a:r>
          </a:p>
          <a:p>
            <a:pPr marL="45720" indent="0">
              <a:lnSpc>
                <a:spcPct val="120000"/>
              </a:lnSpc>
              <a:buNone/>
            </a:pPr>
            <a:r>
              <a:rPr lang="en-US" sz="2800" dirty="0">
                <a:latin typeface="Abadi" panose="020B0604020104020204" pitchFamily="34" charset="0"/>
              </a:rPr>
              <a:t>Despite persecution, Jewish scholars like Maimonides (in Muslim Spain) and later communities in Italy helped preserve and transmit classical Greek and Arabic learning to Europe.</a:t>
            </a:r>
          </a:p>
          <a:p>
            <a:pPr marL="45720" indent="0">
              <a:lnSpc>
                <a:spcPct val="120000"/>
              </a:lnSpc>
              <a:buNone/>
            </a:pPr>
            <a:r>
              <a:rPr lang="en-US" sz="2800" dirty="0">
                <a:latin typeface="Abadi" panose="020B0604020104020204" pitchFamily="34" charset="0"/>
              </a:rPr>
              <a:t>Key Idea: Judaism contributed to Europe’s intellectual exchange but faced systemic marginalization — revealing the tension between cultural diversity and Christian hegemony.</a:t>
            </a:r>
          </a:p>
        </p:txBody>
      </p:sp>
    </p:spTree>
    <p:extLst>
      <p:ext uri="{BB962C8B-B14F-4D97-AF65-F5344CB8AC3E}">
        <p14:creationId xmlns:p14="http://schemas.microsoft.com/office/powerpoint/2010/main" val="3286919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group of men in a room&#10;&#10;AI-generated content may be incorrect.">
            <a:extLst>
              <a:ext uri="{FF2B5EF4-FFF2-40B4-BE49-F238E27FC236}">
                <a16:creationId xmlns:a16="http://schemas.microsoft.com/office/drawing/2014/main" id="{765712DA-FA3C-D997-06B3-3A20B0542468}"/>
              </a:ext>
            </a:extLst>
          </p:cNvPr>
          <p:cNvPicPr>
            <a:picLocks noChangeAspect="1"/>
          </p:cNvPicPr>
          <p:nvPr/>
        </p:nvPicPr>
        <p:blipFill>
          <a:blip r:embed="rId2"/>
          <a:stretch>
            <a:fillRect/>
          </a:stretch>
        </p:blipFill>
        <p:spPr>
          <a:xfrm>
            <a:off x="548590" y="406527"/>
            <a:ext cx="11091644" cy="6044945"/>
          </a:xfrm>
          <a:prstGeom prst="rect">
            <a:avLst/>
          </a:prstGeom>
        </p:spPr>
      </p:pic>
    </p:spTree>
    <p:extLst>
      <p:ext uri="{BB962C8B-B14F-4D97-AF65-F5344CB8AC3E}">
        <p14:creationId xmlns:p14="http://schemas.microsoft.com/office/powerpoint/2010/main" val="1412956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096868D0-377B-E8FE-9516-861CFFB48B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800825-65C2-677A-6E1E-DE212C5C9F47}"/>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IV. Islamic Influence on European Development</a:t>
            </a:r>
          </a:p>
        </p:txBody>
      </p:sp>
      <p:sp>
        <p:nvSpPr>
          <p:cNvPr id="2" name="Content Placeholder 1">
            <a:extLst>
              <a:ext uri="{FF2B5EF4-FFF2-40B4-BE49-F238E27FC236}">
                <a16:creationId xmlns:a16="http://schemas.microsoft.com/office/drawing/2014/main" id="{F43E9876-B745-0889-2965-88FDDC345B64}"/>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While Western Europe was predominantly Christian, Islamic civilization profoundly influenced its growth. Through contact with Muslim Spain (</a:t>
            </a:r>
            <a:r>
              <a:rPr lang="en-US" sz="2800" dirty="0" err="1">
                <a:latin typeface="Abadi" panose="020B0604020104020204" pitchFamily="34" charset="0"/>
              </a:rPr>
              <a:t>al-Andalus</a:t>
            </a:r>
            <a:r>
              <a:rPr lang="en-US" sz="2800" dirty="0">
                <a:latin typeface="Abadi" panose="020B0604020104020204" pitchFamily="34" charset="0"/>
              </a:rPr>
              <a:t>), the Crusades, and Mediterranean trade, Europeans encountered advanced Islamic scholarship.</a:t>
            </a:r>
          </a:p>
        </p:txBody>
      </p:sp>
    </p:spTree>
    <p:extLst>
      <p:ext uri="{BB962C8B-B14F-4D97-AF65-F5344CB8AC3E}">
        <p14:creationId xmlns:p14="http://schemas.microsoft.com/office/powerpoint/2010/main" val="80991018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294BD74E-724F-4D8D-29B1-91EE409CB7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557CB2-8318-3D81-3D41-6FC99CD615BF}"/>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IV. Islamic Influence on European Development</a:t>
            </a:r>
          </a:p>
        </p:txBody>
      </p:sp>
      <p:sp>
        <p:nvSpPr>
          <p:cNvPr id="2" name="Content Placeholder 1">
            <a:extLst>
              <a:ext uri="{FF2B5EF4-FFF2-40B4-BE49-F238E27FC236}">
                <a16:creationId xmlns:a16="http://schemas.microsoft.com/office/drawing/2014/main" id="{237F860C-D4C5-E428-D660-A7D3DC2AAE02}"/>
              </a:ext>
            </a:extLst>
          </p:cNvPr>
          <p:cNvSpPr>
            <a:spLocks noGrp="1"/>
          </p:cNvSpPr>
          <p:nvPr>
            <p:ph idx="1"/>
          </p:nvPr>
        </p:nvSpPr>
        <p:spPr>
          <a:xfrm>
            <a:off x="1217614" y="1447800"/>
            <a:ext cx="9753600" cy="5029200"/>
          </a:xfrm>
        </p:spPr>
        <p:txBody>
          <a:bodyPr>
            <a:normAutofit fontScale="85000" lnSpcReduction="10000"/>
          </a:bodyPr>
          <a:lstStyle/>
          <a:p>
            <a:pPr marL="45720" indent="0">
              <a:lnSpc>
                <a:spcPct val="120000"/>
              </a:lnSpc>
              <a:buNone/>
            </a:pPr>
            <a:r>
              <a:rPr lang="en-US" sz="2800" dirty="0">
                <a:latin typeface="Abadi" panose="020B0604020104020204" pitchFamily="34" charset="0"/>
              </a:rPr>
              <a:t>Muslim contributions to Europe included:</a:t>
            </a:r>
          </a:p>
          <a:p>
            <a:pPr>
              <a:lnSpc>
                <a:spcPct val="120000"/>
              </a:lnSpc>
            </a:pPr>
            <a:r>
              <a:rPr lang="en-US" sz="2800" dirty="0">
                <a:latin typeface="Abadi" panose="020B0604020104020204" pitchFamily="34" charset="0"/>
              </a:rPr>
              <a:t>Preservation and translation of Greek texts (Aristotle, Ptolemy, Galen).</a:t>
            </a:r>
          </a:p>
          <a:p>
            <a:pPr>
              <a:lnSpc>
                <a:spcPct val="120000"/>
              </a:lnSpc>
            </a:pPr>
            <a:r>
              <a:rPr lang="en-US" sz="2800" dirty="0">
                <a:latin typeface="Abadi" panose="020B0604020104020204" pitchFamily="34" charset="0"/>
              </a:rPr>
              <a:t>Innovations in mathematics (algebra), medicine, and astronomy.</a:t>
            </a:r>
          </a:p>
          <a:p>
            <a:pPr>
              <a:lnSpc>
                <a:spcPct val="120000"/>
              </a:lnSpc>
            </a:pPr>
            <a:r>
              <a:rPr lang="en-US" sz="2800" dirty="0">
                <a:latin typeface="Abadi" panose="020B0604020104020204" pitchFamily="34" charset="0"/>
              </a:rPr>
              <a:t>The introduction of paper-making and advances in navigation (astrolabe, compass refinement).</a:t>
            </a:r>
          </a:p>
          <a:p>
            <a:pPr marL="45720" indent="0">
              <a:lnSpc>
                <a:spcPct val="120000"/>
              </a:lnSpc>
              <a:buNone/>
            </a:pPr>
            <a:r>
              <a:rPr lang="en-US" sz="2800" dirty="0">
                <a:latin typeface="Abadi" panose="020B0604020104020204" pitchFamily="34" charset="0"/>
              </a:rPr>
              <a:t>European scholars studied at centers like Córdoba and Toledo, where Christian, Jewish, and Muslim intellectuals collaborated.</a:t>
            </a:r>
          </a:p>
          <a:p>
            <a:pPr marL="45720" indent="0">
              <a:lnSpc>
                <a:spcPct val="120000"/>
              </a:lnSpc>
              <a:buNone/>
            </a:pPr>
            <a:r>
              <a:rPr lang="en-US" sz="2800" dirty="0">
                <a:latin typeface="Abadi" panose="020B0604020104020204" pitchFamily="34" charset="0"/>
              </a:rPr>
              <a:t>This exchange helped spark Europe’s intellectual reawakening — the foundation of the Renaissance.</a:t>
            </a:r>
          </a:p>
        </p:txBody>
      </p:sp>
    </p:spTree>
    <p:extLst>
      <p:ext uri="{BB962C8B-B14F-4D97-AF65-F5344CB8AC3E}">
        <p14:creationId xmlns:p14="http://schemas.microsoft.com/office/powerpoint/2010/main" val="174301587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4AECA66-8998-21CB-F8C1-9A6F9FB005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073408-2BFE-5FF3-2FEF-B3C4E07344A4}"/>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V. Religion, Politics, and Society</a:t>
            </a:r>
          </a:p>
        </p:txBody>
      </p:sp>
      <p:sp>
        <p:nvSpPr>
          <p:cNvPr id="2" name="Content Placeholder 1">
            <a:extLst>
              <a:ext uri="{FF2B5EF4-FFF2-40B4-BE49-F238E27FC236}">
                <a16:creationId xmlns:a16="http://schemas.microsoft.com/office/drawing/2014/main" id="{E03D2E13-056B-DB55-2FE8-5B480D5A75AC}"/>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Religious belief shaped governance and daily life in medieval Europe.</a:t>
            </a:r>
          </a:p>
          <a:p>
            <a:pPr>
              <a:lnSpc>
                <a:spcPct val="120000"/>
              </a:lnSpc>
            </a:pPr>
            <a:r>
              <a:rPr lang="en-US" sz="2800" dirty="0">
                <a:latin typeface="Abadi" panose="020B0604020104020204" pitchFamily="34" charset="0"/>
              </a:rPr>
              <a:t>Kings ruled by “divine right”, claiming authority from God.</a:t>
            </a:r>
          </a:p>
          <a:p>
            <a:pPr>
              <a:lnSpc>
                <a:spcPct val="120000"/>
              </a:lnSpc>
            </a:pPr>
            <a:r>
              <a:rPr lang="en-US" sz="2800" dirty="0">
                <a:latin typeface="Abadi" panose="020B0604020104020204" pitchFamily="34" charset="0"/>
              </a:rPr>
              <a:t>Laws and moral codes reflected Christian doctrine.</a:t>
            </a:r>
          </a:p>
          <a:p>
            <a:pPr>
              <a:lnSpc>
                <a:spcPct val="120000"/>
              </a:lnSpc>
            </a:pPr>
            <a:r>
              <a:rPr lang="en-US" sz="2800" dirty="0">
                <a:latin typeface="Abadi" panose="020B0604020104020204" pitchFamily="34" charset="0"/>
              </a:rPr>
              <a:t>Religious festivals structured the agricultural calendar.</a:t>
            </a:r>
          </a:p>
          <a:p>
            <a:pPr>
              <a:lnSpc>
                <a:spcPct val="120000"/>
              </a:lnSpc>
            </a:pPr>
            <a:r>
              <a:rPr lang="en-US" sz="2800" dirty="0">
                <a:latin typeface="Abadi" panose="020B0604020104020204" pitchFamily="34" charset="0"/>
              </a:rPr>
              <a:t>The Church’s social hierarchy mirrored Europe’s feudal system — both emphasizing obedience and duty.</a:t>
            </a:r>
          </a:p>
        </p:txBody>
      </p:sp>
    </p:spTree>
    <p:extLst>
      <p:ext uri="{BB962C8B-B14F-4D97-AF65-F5344CB8AC3E}">
        <p14:creationId xmlns:p14="http://schemas.microsoft.com/office/powerpoint/2010/main" val="223551425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A9D2DFE5-6292-BFC8-0D38-F73F2C7B37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C0D14B-3289-861F-B304-C3B9F850E053}"/>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V. Religion, Politics, and Society</a:t>
            </a:r>
          </a:p>
        </p:txBody>
      </p:sp>
      <p:sp>
        <p:nvSpPr>
          <p:cNvPr id="2" name="Content Placeholder 1">
            <a:extLst>
              <a:ext uri="{FF2B5EF4-FFF2-40B4-BE49-F238E27FC236}">
                <a16:creationId xmlns:a16="http://schemas.microsoft.com/office/drawing/2014/main" id="{A979A926-5D34-29ED-C307-07639669114D}"/>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At the same time, reform movements such as the Dominicans and Franciscans sought to renew spiritual purity by preaching poverty and service, countering Church corruption. By 1450, cracks were appearing in the unity of Christendom — foreshadowing the later Reformation.</a:t>
            </a:r>
          </a:p>
        </p:txBody>
      </p:sp>
    </p:spTree>
    <p:extLst>
      <p:ext uri="{BB962C8B-B14F-4D97-AF65-F5344CB8AC3E}">
        <p14:creationId xmlns:p14="http://schemas.microsoft.com/office/powerpoint/2010/main" val="10663771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badi" panose="020B0604020104020204" pitchFamily="34" charset="0"/>
              </a:rPr>
              <a:t>Learning Objective</a:t>
            </a:r>
          </a:p>
        </p:txBody>
      </p:sp>
      <p:sp>
        <p:nvSpPr>
          <p:cNvPr id="2" name="Content Placeholder 1"/>
          <p:cNvSpPr>
            <a:spLocks noGrp="1"/>
          </p:cNvSpPr>
          <p:nvPr>
            <p:ph idx="1"/>
          </p:nvPr>
        </p:nvSpPr>
        <p:spPr>
          <a:xfrm>
            <a:off x="1217614" y="1828800"/>
            <a:ext cx="9753600" cy="3962400"/>
          </a:xfrm>
        </p:spPr>
        <p:txBody>
          <a:bodyPr>
            <a:normAutofit/>
          </a:bodyPr>
          <a:lstStyle/>
          <a:p>
            <a:pPr marL="45720" indent="0">
              <a:buNone/>
            </a:pPr>
            <a:r>
              <a:rPr lang="en-US" sz="3500" dirty="0">
                <a:latin typeface="Abadi" panose="020B0604020104020204" pitchFamily="34" charset="0"/>
              </a:rPr>
              <a:t>Explain how the beliefs and practices of the predominant religions in Europe affected European society.</a:t>
            </a:r>
          </a:p>
          <a:p>
            <a:pPr marL="45720" indent="0">
              <a:buNone/>
            </a:pPr>
            <a:r>
              <a:rPr lang="en-US" sz="3200" b="1" dirty="0">
                <a:latin typeface="Abadi" panose="020B0604020104020204" pitchFamily="34" charset="0"/>
              </a:rPr>
              <a:t>Key Concept (KC-3.1.III.D.v)</a:t>
            </a:r>
          </a:p>
          <a:p>
            <a:pPr marL="45720" indent="0">
              <a:buNone/>
            </a:pPr>
            <a:r>
              <a:rPr lang="en-US" sz="3200" dirty="0">
                <a:latin typeface="Abadi" panose="020B0604020104020204" pitchFamily="34" charset="0"/>
              </a:rPr>
              <a:t>Christianity, Judaism, Islam, and their core beliefs and practices continued to shape societies in Europe.</a:t>
            </a:r>
          </a:p>
        </p:txBody>
      </p:sp>
    </p:spTree>
    <p:extLst>
      <p:ext uri="{BB962C8B-B14F-4D97-AF65-F5344CB8AC3E}">
        <p14:creationId xmlns:p14="http://schemas.microsoft.com/office/powerpoint/2010/main" val="84695303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0956F9EE-7E4F-944C-2CF4-8FCCB10195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72A55A-8089-E56A-90E5-EF399B77F547}"/>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1 – Thomas Aquinas and Scholasticism</a:t>
            </a:r>
          </a:p>
        </p:txBody>
      </p:sp>
      <p:sp>
        <p:nvSpPr>
          <p:cNvPr id="2" name="Content Placeholder 1">
            <a:extLst>
              <a:ext uri="{FF2B5EF4-FFF2-40B4-BE49-F238E27FC236}">
                <a16:creationId xmlns:a16="http://schemas.microsoft.com/office/drawing/2014/main" id="{CCFBA19D-2939-09BA-0AF4-09A004F359E1}"/>
              </a:ext>
            </a:extLst>
          </p:cNvPr>
          <p:cNvSpPr>
            <a:spLocks noGrp="1"/>
          </p:cNvSpPr>
          <p:nvPr>
            <p:ph idx="1"/>
          </p:nvPr>
        </p:nvSpPr>
        <p:spPr>
          <a:xfrm>
            <a:off x="1217614" y="1447800"/>
            <a:ext cx="9753600" cy="5029200"/>
          </a:xfrm>
        </p:spPr>
        <p:txBody>
          <a:bodyPr>
            <a:normAutofit/>
          </a:bodyPr>
          <a:lstStyle/>
          <a:p>
            <a:pPr marL="0" marR="0">
              <a:buNone/>
            </a:pPr>
            <a:r>
              <a:rPr lang="en-US" sz="2800" i="1" kern="100" dirty="0">
                <a:effectLst/>
                <a:latin typeface="Arial" panose="020B0604020202020204" pitchFamily="34" charset="0"/>
                <a:ea typeface="Aptos" panose="020B0004020202020204" pitchFamily="34" charset="0"/>
              </a:rPr>
              <a:t>“Faith and reason are not opposed but complementary. Reason is the tool by which we understand the truths revealed by faith.”</a:t>
            </a:r>
            <a:br>
              <a:rPr lang="en-US" sz="2800" kern="100" dirty="0">
                <a:effectLst/>
                <a:latin typeface="Arial" panose="020B0604020202020204" pitchFamily="34" charset="0"/>
                <a:ea typeface="Aptos" panose="020B0004020202020204" pitchFamily="34" charset="0"/>
              </a:rPr>
            </a:br>
            <a:r>
              <a:rPr lang="en-US" sz="2800" kern="100" dirty="0">
                <a:effectLst/>
                <a:latin typeface="Arial" panose="020B0604020202020204" pitchFamily="34" charset="0"/>
                <a:ea typeface="Aptos" panose="020B0004020202020204" pitchFamily="34" charset="0"/>
              </a:rPr>
              <a:t>— </a:t>
            </a:r>
            <a:r>
              <a:rPr lang="en-US" sz="2800" i="1" kern="100" dirty="0">
                <a:effectLst/>
                <a:latin typeface="Arial" panose="020B0604020202020204" pitchFamily="34" charset="0"/>
                <a:ea typeface="Aptos" panose="020B0004020202020204" pitchFamily="34" charset="0"/>
              </a:rPr>
              <a:t>Thomas Aquinas, Summa Theologica (1265–1274)</a:t>
            </a:r>
            <a:endParaRPr lang="en-US" sz="2800" kern="100" dirty="0">
              <a:effectLst/>
              <a:latin typeface="Arial" panose="020B0604020202020204" pitchFamily="34" charset="0"/>
              <a:ea typeface="Aptos" panose="020B0004020202020204" pitchFamily="34" charset="0"/>
            </a:endParaRPr>
          </a:p>
          <a:p>
            <a:pPr marL="0" marR="0">
              <a:buNone/>
            </a:pPr>
            <a:r>
              <a:rPr lang="en-US" sz="2800" b="1" kern="100" dirty="0">
                <a:effectLst/>
                <a:latin typeface="Arial" panose="020B0604020202020204" pitchFamily="34" charset="0"/>
                <a:ea typeface="Aptos" panose="020B0004020202020204" pitchFamily="34" charset="0"/>
              </a:rPr>
              <a:t> </a:t>
            </a:r>
            <a:endParaRPr lang="en-US" sz="2800" kern="100" dirty="0">
              <a:effectLst/>
              <a:latin typeface="Arial" panose="020B0604020202020204" pitchFamily="34" charset="0"/>
              <a:ea typeface="Aptos" panose="020B0004020202020204" pitchFamily="34" charset="0"/>
            </a:endParaRPr>
          </a:p>
          <a:p>
            <a:pPr marL="0" marR="0">
              <a:buNone/>
            </a:pPr>
            <a:r>
              <a:rPr lang="en-US" sz="2800" b="1" kern="100" dirty="0">
                <a:effectLst/>
                <a:latin typeface="Arial" panose="020B0604020202020204" pitchFamily="34" charset="0"/>
                <a:ea typeface="Aptos" panose="020B0004020202020204" pitchFamily="34" charset="0"/>
              </a:rPr>
              <a:t>Significance:</a:t>
            </a:r>
            <a:br>
              <a:rPr lang="en-US" sz="2800" kern="100" dirty="0">
                <a:effectLst/>
                <a:latin typeface="Arial" panose="020B0604020202020204" pitchFamily="34" charset="0"/>
                <a:ea typeface="Aptos" panose="020B0004020202020204" pitchFamily="34" charset="0"/>
              </a:rPr>
            </a:br>
            <a:r>
              <a:rPr lang="en-US" sz="2800" kern="100" dirty="0">
                <a:effectLst/>
                <a:latin typeface="Arial" panose="020B0604020202020204" pitchFamily="34" charset="0"/>
                <a:ea typeface="Aptos" panose="020B0004020202020204" pitchFamily="34" charset="0"/>
              </a:rPr>
              <a:t>Aquinas represents Europe’s synthesis of Christian theology with Greek rationalism. His work illustrates </a:t>
            </a:r>
            <a:r>
              <a:rPr lang="en-US" sz="2800" b="1" kern="100" dirty="0">
                <a:effectLst/>
                <a:latin typeface="Arial" panose="020B0604020202020204" pitchFamily="34" charset="0"/>
                <a:ea typeface="Aptos" panose="020B0004020202020204" pitchFamily="34" charset="0"/>
              </a:rPr>
              <a:t>intellectual innovation within religious continuity</a:t>
            </a:r>
            <a:r>
              <a:rPr lang="en-US" sz="2800" kern="100" dirty="0">
                <a:effectLst/>
                <a:latin typeface="Arial" panose="020B0604020202020204" pitchFamily="34" charset="0"/>
                <a:ea typeface="Aptos" panose="020B0004020202020204" pitchFamily="34" charset="0"/>
              </a:rPr>
              <a:t> — a hallmark of the 1200–1450 period.</a:t>
            </a:r>
          </a:p>
        </p:txBody>
      </p:sp>
    </p:spTree>
    <p:extLst>
      <p:ext uri="{BB962C8B-B14F-4D97-AF65-F5344CB8AC3E}">
        <p14:creationId xmlns:p14="http://schemas.microsoft.com/office/powerpoint/2010/main" val="358234287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6BCBE602-0F4A-3DE2-25AC-8C3FEEE57D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F8AFA6-4493-6160-96D1-656D18253C42}"/>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2 – Jewish and Muslim Influence in Spain</a:t>
            </a:r>
          </a:p>
        </p:txBody>
      </p:sp>
      <p:sp>
        <p:nvSpPr>
          <p:cNvPr id="2" name="Content Placeholder 1">
            <a:extLst>
              <a:ext uri="{FF2B5EF4-FFF2-40B4-BE49-F238E27FC236}">
                <a16:creationId xmlns:a16="http://schemas.microsoft.com/office/drawing/2014/main" id="{B8FFDD57-2528-6F3D-8BA7-5AA0FB7419A0}"/>
              </a:ext>
            </a:extLst>
          </p:cNvPr>
          <p:cNvSpPr>
            <a:spLocks noGrp="1"/>
          </p:cNvSpPr>
          <p:nvPr>
            <p:ph idx="1"/>
          </p:nvPr>
        </p:nvSpPr>
        <p:spPr>
          <a:xfrm>
            <a:off x="1217614" y="1447800"/>
            <a:ext cx="9753600" cy="5029200"/>
          </a:xfrm>
        </p:spPr>
        <p:txBody>
          <a:bodyPr>
            <a:normAutofit/>
          </a:bodyPr>
          <a:lstStyle/>
          <a:p>
            <a:pPr marL="0" marR="0">
              <a:buNone/>
            </a:pPr>
            <a:r>
              <a:rPr lang="en-US" sz="2800" kern="100" dirty="0">
                <a:effectLst/>
                <a:latin typeface="Arial" panose="020B0604020202020204" pitchFamily="34" charset="0"/>
                <a:ea typeface="Aptos" panose="020B0004020202020204" pitchFamily="34" charset="0"/>
              </a:rPr>
              <a:t>In </a:t>
            </a:r>
            <a:r>
              <a:rPr lang="en-US" sz="2800" b="1" kern="100" dirty="0">
                <a:effectLst/>
                <a:latin typeface="Arial" panose="020B0604020202020204" pitchFamily="34" charset="0"/>
                <a:ea typeface="Aptos" panose="020B0004020202020204" pitchFamily="34" charset="0"/>
              </a:rPr>
              <a:t>Muslim Spain (</a:t>
            </a:r>
            <a:r>
              <a:rPr lang="en-US" sz="2800" b="1" kern="100" dirty="0" err="1">
                <a:effectLst/>
                <a:latin typeface="Arial" panose="020B0604020202020204" pitchFamily="34" charset="0"/>
                <a:ea typeface="Aptos" panose="020B0004020202020204" pitchFamily="34" charset="0"/>
              </a:rPr>
              <a:t>al-Andalus</a:t>
            </a:r>
            <a:r>
              <a:rPr lang="en-US" sz="2800" b="1" kern="100" dirty="0">
                <a:effectLst/>
                <a:latin typeface="Arial" panose="020B0604020202020204" pitchFamily="34" charset="0"/>
                <a:ea typeface="Aptos" panose="020B0004020202020204" pitchFamily="34" charset="0"/>
              </a:rPr>
              <a:t>)</a:t>
            </a:r>
            <a:r>
              <a:rPr lang="en-US" sz="2800" kern="100" dirty="0">
                <a:effectLst/>
                <a:latin typeface="Arial" panose="020B0604020202020204" pitchFamily="34" charset="0"/>
                <a:ea typeface="Aptos" panose="020B0004020202020204" pitchFamily="34" charset="0"/>
              </a:rPr>
              <a:t>, Jewish, Christian, and Muslim scholars collaborated in translation centers. For example, works of Aristotle translated from Arabic into Latin shaped medieval European science and philosophy.</a:t>
            </a:r>
            <a:br>
              <a:rPr lang="en-US" sz="2800" kern="100" dirty="0">
                <a:effectLst/>
                <a:latin typeface="Arial" panose="020B0604020202020204" pitchFamily="34" charset="0"/>
                <a:ea typeface="Aptos" panose="020B0004020202020204" pitchFamily="34" charset="0"/>
              </a:rPr>
            </a:br>
            <a:r>
              <a:rPr lang="en-US" sz="2800" kern="100" dirty="0">
                <a:effectLst/>
                <a:latin typeface="Arial" panose="020B0604020202020204" pitchFamily="34" charset="0"/>
                <a:ea typeface="Aptos" panose="020B0004020202020204" pitchFamily="34" charset="0"/>
              </a:rPr>
              <a:t>This cross-cultural interaction represents </a:t>
            </a:r>
            <a:r>
              <a:rPr lang="en-US" sz="2800" b="1" kern="100" dirty="0">
                <a:effectLst/>
                <a:latin typeface="Arial" panose="020B0604020202020204" pitchFamily="34" charset="0"/>
                <a:ea typeface="Aptos" panose="020B0004020202020204" pitchFamily="34" charset="0"/>
              </a:rPr>
              <a:t>diffusion of knowledge across religious boundaries</a:t>
            </a:r>
            <a:r>
              <a:rPr lang="en-US" sz="2800" kern="100" dirty="0">
                <a:effectLst/>
                <a:latin typeface="Arial" panose="020B0604020202020204" pitchFamily="34" charset="0"/>
                <a:ea typeface="Aptos" panose="020B0004020202020204" pitchFamily="34" charset="0"/>
              </a:rPr>
              <a:t>, challenging the idea of a culturally “isolated” Europe.</a:t>
            </a:r>
          </a:p>
        </p:txBody>
      </p:sp>
    </p:spTree>
    <p:extLst>
      <p:ext uri="{BB962C8B-B14F-4D97-AF65-F5344CB8AC3E}">
        <p14:creationId xmlns:p14="http://schemas.microsoft.com/office/powerpoint/2010/main" val="193017915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2DCC0669-C6AD-84AF-E907-7F35A29A24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2CAF12-CC81-38A6-2A2D-89F1FFB62A9F}"/>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3 – Gothic Cathedrals</a:t>
            </a:r>
          </a:p>
        </p:txBody>
      </p:sp>
      <p:sp>
        <p:nvSpPr>
          <p:cNvPr id="2" name="Content Placeholder 1">
            <a:extLst>
              <a:ext uri="{FF2B5EF4-FFF2-40B4-BE49-F238E27FC236}">
                <a16:creationId xmlns:a16="http://schemas.microsoft.com/office/drawing/2014/main" id="{7E9F2DD7-08DD-DC24-5CEF-BD5E47A0427C}"/>
              </a:ext>
            </a:extLst>
          </p:cNvPr>
          <p:cNvSpPr>
            <a:spLocks noGrp="1"/>
          </p:cNvSpPr>
          <p:nvPr>
            <p:ph idx="1"/>
          </p:nvPr>
        </p:nvSpPr>
        <p:spPr>
          <a:xfrm>
            <a:off x="1217614" y="1447800"/>
            <a:ext cx="9753600" cy="5029200"/>
          </a:xfrm>
        </p:spPr>
        <p:txBody>
          <a:bodyPr>
            <a:normAutofit/>
          </a:bodyPr>
          <a:lstStyle/>
          <a:p>
            <a:pPr marL="0" marR="0">
              <a:buNone/>
            </a:pPr>
            <a:r>
              <a:rPr lang="en-US" sz="2800" kern="100" dirty="0">
                <a:effectLst/>
                <a:latin typeface="Arial" panose="020B0604020202020204" pitchFamily="34" charset="0"/>
                <a:ea typeface="Aptos" panose="020B0004020202020204" pitchFamily="34" charset="0"/>
              </a:rPr>
              <a:t>The soaring spires and stained glass of Gothic cathedrals were not just artistic; they were </a:t>
            </a:r>
            <a:r>
              <a:rPr lang="en-US" sz="2800" b="1" kern="100" dirty="0">
                <a:effectLst/>
                <a:latin typeface="Arial" panose="020B0604020202020204" pitchFamily="34" charset="0"/>
                <a:ea typeface="Aptos" panose="020B0004020202020204" pitchFamily="34" charset="0"/>
              </a:rPr>
              <a:t>visual theology</a:t>
            </a:r>
            <a:r>
              <a:rPr lang="en-US" sz="2800" kern="100" dirty="0">
                <a:effectLst/>
                <a:latin typeface="Arial" panose="020B0604020202020204" pitchFamily="34" charset="0"/>
                <a:ea typeface="Aptos" panose="020B0004020202020204" pitchFamily="34" charset="0"/>
              </a:rPr>
              <a:t>.</a:t>
            </a:r>
            <a:br>
              <a:rPr lang="en-US" sz="2800" kern="100" dirty="0">
                <a:effectLst/>
                <a:latin typeface="Arial" panose="020B0604020202020204" pitchFamily="34" charset="0"/>
                <a:ea typeface="Aptos" panose="020B0004020202020204" pitchFamily="34" charset="0"/>
              </a:rPr>
            </a:br>
            <a:endParaRPr lang="en-US" sz="2800" kern="100" dirty="0">
              <a:effectLst/>
              <a:latin typeface="Arial" panose="020B0604020202020204" pitchFamily="34" charset="0"/>
              <a:ea typeface="Aptos" panose="020B0004020202020204" pitchFamily="34" charset="0"/>
            </a:endParaRPr>
          </a:p>
          <a:p>
            <a:pPr marL="0" marR="0">
              <a:buNone/>
            </a:pPr>
            <a:r>
              <a:rPr lang="en-US" sz="2800" kern="100" dirty="0">
                <a:effectLst/>
                <a:latin typeface="Arial" panose="020B0604020202020204" pitchFamily="34" charset="0"/>
                <a:ea typeface="Aptos" panose="020B0004020202020204" pitchFamily="34" charset="0"/>
              </a:rPr>
              <a:t>They symbolized:</a:t>
            </a:r>
          </a:p>
          <a:p>
            <a:pPr marL="342900" marR="0" lvl="0" indent="-342900">
              <a:buSzPts val="1000"/>
              <a:buFont typeface="Symbol" panose="05050102010706020507" pitchFamily="18" charset="2"/>
              <a:buChar char=""/>
              <a:tabLst>
                <a:tab pos="457200" algn="l"/>
              </a:tabLst>
            </a:pPr>
            <a:r>
              <a:rPr lang="en-US" sz="2800" kern="100" dirty="0">
                <a:effectLst/>
                <a:latin typeface="Arial" panose="020B0604020202020204" pitchFamily="34" charset="0"/>
                <a:ea typeface="Aptos" panose="020B0004020202020204" pitchFamily="34" charset="0"/>
              </a:rPr>
              <a:t>Human aspiration toward the divine.</a:t>
            </a:r>
          </a:p>
          <a:p>
            <a:pPr marL="342900" marR="0" lvl="0" indent="-342900">
              <a:buSzPts val="1000"/>
              <a:buFont typeface="Symbol" panose="05050102010706020507" pitchFamily="18" charset="2"/>
              <a:buChar char=""/>
              <a:tabLst>
                <a:tab pos="457200" algn="l"/>
              </a:tabLst>
            </a:pPr>
            <a:r>
              <a:rPr lang="en-US" sz="2800" kern="100" dirty="0">
                <a:effectLst/>
                <a:latin typeface="Arial" panose="020B0604020202020204" pitchFamily="34" charset="0"/>
                <a:ea typeface="Aptos" panose="020B0004020202020204" pitchFamily="34" charset="0"/>
              </a:rPr>
              <a:t>The unity of art, religion, and technology.</a:t>
            </a:r>
          </a:p>
          <a:p>
            <a:pPr marL="342900" marR="0" lvl="0" indent="-342900">
              <a:buSzPts val="1000"/>
              <a:buFont typeface="Symbol" panose="05050102010706020507" pitchFamily="18" charset="2"/>
              <a:buChar char=""/>
              <a:tabLst>
                <a:tab pos="457200" algn="l"/>
              </a:tabLst>
            </a:pPr>
            <a:r>
              <a:rPr lang="en-US" sz="2800" kern="100" dirty="0">
                <a:effectLst/>
                <a:latin typeface="Arial" panose="020B0604020202020204" pitchFamily="34" charset="0"/>
                <a:ea typeface="Aptos" panose="020B0004020202020204" pitchFamily="34" charset="0"/>
              </a:rPr>
              <a:t>The role of religion in shaping urban identity and communal labor.</a:t>
            </a:r>
          </a:p>
        </p:txBody>
      </p:sp>
    </p:spTree>
    <p:extLst>
      <p:ext uri="{BB962C8B-B14F-4D97-AF65-F5344CB8AC3E}">
        <p14:creationId xmlns:p14="http://schemas.microsoft.com/office/powerpoint/2010/main" val="425471859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452A1DB1-6C2F-9282-523F-F51676632B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1ED34F-E300-2507-6A77-717E768F8438}"/>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Concept Reinforcement Table</a:t>
            </a:r>
          </a:p>
        </p:txBody>
      </p:sp>
      <p:graphicFrame>
        <p:nvGraphicFramePr>
          <p:cNvPr id="6" name="Table 5">
            <a:extLst>
              <a:ext uri="{FF2B5EF4-FFF2-40B4-BE49-F238E27FC236}">
                <a16:creationId xmlns:a16="http://schemas.microsoft.com/office/drawing/2014/main" id="{2C65520D-0839-6964-AA17-313973AFCEE9}"/>
              </a:ext>
            </a:extLst>
          </p:cNvPr>
          <p:cNvGraphicFramePr>
            <a:graphicFrameLocks noGrp="1"/>
          </p:cNvGraphicFramePr>
          <p:nvPr>
            <p:extLst>
              <p:ext uri="{D42A27DB-BD31-4B8C-83A1-F6EECF244321}">
                <p14:modId xmlns:p14="http://schemas.microsoft.com/office/powerpoint/2010/main" val="1880939999"/>
              </p:ext>
            </p:extLst>
          </p:nvPr>
        </p:nvGraphicFramePr>
        <p:xfrm>
          <a:off x="760412" y="1462722"/>
          <a:ext cx="10591800" cy="4754880"/>
        </p:xfrm>
        <a:graphic>
          <a:graphicData uri="http://schemas.openxmlformats.org/drawingml/2006/table">
            <a:tbl>
              <a:tblPr firstRow="1" firstCol="1" bandRow="1">
                <a:tableStyleId>{3B4B98B0-60AC-42C2-AFA5-B58CD77FA1E5}</a:tableStyleId>
              </a:tblPr>
              <a:tblGrid>
                <a:gridCol w="3530600">
                  <a:extLst>
                    <a:ext uri="{9D8B030D-6E8A-4147-A177-3AD203B41FA5}">
                      <a16:colId xmlns:a16="http://schemas.microsoft.com/office/drawing/2014/main" val="3338977737"/>
                    </a:ext>
                  </a:extLst>
                </a:gridCol>
                <a:gridCol w="3530600">
                  <a:extLst>
                    <a:ext uri="{9D8B030D-6E8A-4147-A177-3AD203B41FA5}">
                      <a16:colId xmlns:a16="http://schemas.microsoft.com/office/drawing/2014/main" val="3005669439"/>
                    </a:ext>
                  </a:extLst>
                </a:gridCol>
                <a:gridCol w="3530600">
                  <a:extLst>
                    <a:ext uri="{9D8B030D-6E8A-4147-A177-3AD203B41FA5}">
                      <a16:colId xmlns:a16="http://schemas.microsoft.com/office/drawing/2014/main" val="3371961914"/>
                    </a:ext>
                  </a:extLst>
                </a:gridCol>
              </a:tblGrid>
              <a:tr h="0">
                <a:tc>
                  <a:txBody>
                    <a:bodyPr/>
                    <a:lstStyle/>
                    <a:p>
                      <a:pPr marL="0" marR="0">
                        <a:buNone/>
                      </a:pPr>
                      <a:r>
                        <a:rPr lang="en-US" sz="2400" kern="100">
                          <a:effectLst/>
                        </a:rPr>
                        <a:t>Theme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Illustration</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AP Skill Connection</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206894215"/>
                  </a:ext>
                </a:extLst>
              </a:tr>
              <a:tr h="0">
                <a:tc>
                  <a:txBody>
                    <a:bodyPr/>
                    <a:lstStyle/>
                    <a:p>
                      <a:pPr marL="0" marR="0">
                        <a:buNone/>
                      </a:pPr>
                      <a:r>
                        <a:rPr lang="en-US" sz="2400" kern="100">
                          <a:effectLst/>
                        </a:rPr>
                        <a:t>Religion as Authority</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Papal power, monastic orders, divine right kingship</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Causation – how belief systems legitimized rule</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446490296"/>
                  </a:ext>
                </a:extLst>
              </a:tr>
              <a:tr h="0">
                <a:tc>
                  <a:txBody>
                    <a:bodyPr/>
                    <a:lstStyle/>
                    <a:p>
                      <a:pPr marL="0" marR="0">
                        <a:buNone/>
                      </a:pPr>
                      <a:r>
                        <a:rPr lang="en-US" sz="2400" kern="100">
                          <a:effectLst/>
                        </a:rPr>
                        <a:t>Intellectual Exchange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Islamic and Jewish scholarship influencing Europe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Continuity and change – transmission of knowledge</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749961324"/>
                  </a:ext>
                </a:extLst>
              </a:tr>
              <a:tr h="0">
                <a:tc>
                  <a:txBody>
                    <a:bodyPr/>
                    <a:lstStyle/>
                    <a:p>
                      <a:pPr marL="0" marR="0">
                        <a:buNone/>
                      </a:pPr>
                      <a:r>
                        <a:rPr lang="en-US" sz="2400" kern="100">
                          <a:effectLst/>
                        </a:rPr>
                        <a:t>Cultural Unity and Conflict</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Shared Christianity vs. persecution of minorities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Comparison – differing effects of religion on groups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045262211"/>
                  </a:ext>
                </a:extLst>
              </a:tr>
              <a:tr h="0">
                <a:tc>
                  <a:txBody>
                    <a:bodyPr/>
                    <a:lstStyle/>
                    <a:p>
                      <a:pPr marL="0" marR="0">
                        <a:buNone/>
                      </a:pPr>
                      <a:r>
                        <a:rPr lang="en-US" sz="2400" kern="100">
                          <a:effectLst/>
                        </a:rPr>
                        <a:t>Art and Architecture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Cathedrals and manuscripts expressing devotion</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Contextualization – material culture of faith</a:t>
                      </a:r>
                      <a:endParaRPr lang="en-US" sz="24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142280236"/>
                  </a:ext>
                </a:extLst>
              </a:tr>
            </a:tbl>
          </a:graphicData>
        </a:graphic>
      </p:graphicFrame>
    </p:spTree>
    <p:extLst>
      <p:ext uri="{BB962C8B-B14F-4D97-AF65-F5344CB8AC3E}">
        <p14:creationId xmlns:p14="http://schemas.microsoft.com/office/powerpoint/2010/main" val="13804726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32873F05-20BA-D8E9-2B9C-B5E4F118DF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07C7E3-B214-5DEE-4A4A-2DBDDD51A65D}"/>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Summary Takeaways</a:t>
            </a:r>
          </a:p>
        </p:txBody>
      </p:sp>
      <p:sp>
        <p:nvSpPr>
          <p:cNvPr id="2" name="Content Placeholder 1">
            <a:extLst>
              <a:ext uri="{FF2B5EF4-FFF2-40B4-BE49-F238E27FC236}">
                <a16:creationId xmlns:a16="http://schemas.microsoft.com/office/drawing/2014/main" id="{A400C161-72E8-E8A6-42D0-BF81E0768EF6}"/>
              </a:ext>
            </a:extLst>
          </p:cNvPr>
          <p:cNvSpPr>
            <a:spLocks noGrp="1"/>
          </p:cNvSpPr>
          <p:nvPr>
            <p:ph idx="1"/>
          </p:nvPr>
        </p:nvSpPr>
        <p:spPr>
          <a:xfrm>
            <a:off x="1217614" y="1447800"/>
            <a:ext cx="9753600" cy="5029200"/>
          </a:xfrm>
        </p:spPr>
        <p:txBody>
          <a:bodyPr>
            <a:normAutofit/>
          </a:bodyPr>
          <a:lstStyle/>
          <a:p>
            <a:pPr marL="228600" indent="-457200"/>
            <a:r>
              <a:rPr lang="en-US" sz="2800" kern="100" dirty="0">
                <a:effectLst/>
                <a:latin typeface="Arial" panose="020B0604020202020204" pitchFamily="34" charset="0"/>
                <a:ea typeface="Aptos" panose="020B0004020202020204" pitchFamily="34" charset="0"/>
              </a:rPr>
              <a:t>Christianity dominated Europe’s political, social, and intellectual life.</a:t>
            </a:r>
          </a:p>
          <a:p>
            <a:pPr marL="228600" indent="-457200"/>
            <a:r>
              <a:rPr lang="en-US" sz="2800" kern="100" dirty="0">
                <a:effectLst/>
                <a:latin typeface="Arial" panose="020B0604020202020204" pitchFamily="34" charset="0"/>
                <a:ea typeface="Aptos" panose="020B0004020202020204" pitchFamily="34" charset="0"/>
              </a:rPr>
              <a:t>Judaism and Islam contributed to cultural and intellectual exchange but faced varying degrees of tolerance.</a:t>
            </a:r>
          </a:p>
          <a:p>
            <a:pPr marL="228600" indent="-457200"/>
            <a:r>
              <a:rPr lang="en-US" sz="2800" kern="100" dirty="0">
                <a:effectLst/>
                <a:latin typeface="Arial" panose="020B0604020202020204" pitchFamily="34" charset="0"/>
                <a:ea typeface="Aptos" panose="020B0004020202020204" pitchFamily="34" charset="0"/>
              </a:rPr>
              <a:t>Religious institutions acted as centers of education, governance, and art, while also enforcing hierarchical control.</a:t>
            </a:r>
          </a:p>
          <a:p>
            <a:pPr marL="228600" indent="-457200"/>
            <a:r>
              <a:rPr lang="en-US" sz="2800" kern="100" dirty="0">
                <a:effectLst/>
                <a:latin typeface="Arial" panose="020B0604020202020204" pitchFamily="34" charset="0"/>
                <a:ea typeface="Aptos" panose="020B0004020202020204" pitchFamily="34" charset="0"/>
              </a:rPr>
              <a:t>The interaction of belief systems shaped Europe’s transformation — laying foundations for both the Renaissance and Reformation.</a:t>
            </a:r>
          </a:p>
        </p:txBody>
      </p:sp>
    </p:spTree>
    <p:extLst>
      <p:ext uri="{BB962C8B-B14F-4D97-AF65-F5344CB8AC3E}">
        <p14:creationId xmlns:p14="http://schemas.microsoft.com/office/powerpoint/2010/main" val="284629802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18ED101B-A0C4-950C-E9BA-ECFB6F37DE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3EB083-E2AA-5259-9D87-435F26BE5E5C}"/>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Reflection and Review Prompts</a:t>
            </a:r>
          </a:p>
        </p:txBody>
      </p:sp>
      <p:sp>
        <p:nvSpPr>
          <p:cNvPr id="2" name="Content Placeholder 1">
            <a:extLst>
              <a:ext uri="{FF2B5EF4-FFF2-40B4-BE49-F238E27FC236}">
                <a16:creationId xmlns:a16="http://schemas.microsoft.com/office/drawing/2014/main" id="{2C300A9D-CC64-98B2-1118-57068702A4E0}"/>
              </a:ext>
            </a:extLst>
          </p:cNvPr>
          <p:cNvSpPr>
            <a:spLocks noGrp="1"/>
          </p:cNvSpPr>
          <p:nvPr>
            <p:ph idx="1"/>
          </p:nvPr>
        </p:nvSpPr>
        <p:spPr>
          <a:xfrm>
            <a:off x="1217614" y="1447800"/>
            <a:ext cx="9753600" cy="5029200"/>
          </a:xfrm>
        </p:spPr>
        <p:txBody>
          <a:bodyPr>
            <a:normAutofit/>
          </a:bodyPr>
          <a:lstStyle/>
          <a:p>
            <a:pPr marL="514350" indent="-514350">
              <a:buAutoNum type="arabicPeriod"/>
            </a:pPr>
            <a:r>
              <a:rPr lang="en-US" sz="2800" kern="100" dirty="0">
                <a:effectLst/>
                <a:latin typeface="Arial" panose="020B0604020202020204" pitchFamily="34" charset="0"/>
                <a:ea typeface="Aptos" panose="020B0004020202020204" pitchFamily="34" charset="0"/>
              </a:rPr>
              <a:t>How did the Catholic Church’s influence affect political authority and education in medieval Europe?</a:t>
            </a:r>
          </a:p>
          <a:p>
            <a:pPr marL="514350" indent="-514350">
              <a:buAutoNum type="arabicPeriod"/>
            </a:pPr>
            <a:r>
              <a:rPr lang="en-US" sz="2800" kern="100" dirty="0">
                <a:effectLst/>
                <a:latin typeface="Arial" panose="020B0604020202020204" pitchFamily="34" charset="0"/>
                <a:ea typeface="Aptos" panose="020B0004020202020204" pitchFamily="34" charset="0"/>
              </a:rPr>
              <a:t>What role did Jewish and Muslim scholars play in shaping European intellectual life?</a:t>
            </a:r>
          </a:p>
          <a:p>
            <a:pPr marL="514350" indent="-514350">
              <a:buAutoNum type="arabicPeriod"/>
            </a:pPr>
            <a:r>
              <a:rPr lang="en-US" sz="2800" kern="100" dirty="0">
                <a:effectLst/>
                <a:latin typeface="Arial" panose="020B0604020202020204" pitchFamily="34" charset="0"/>
                <a:ea typeface="Aptos" panose="020B0004020202020204" pitchFamily="34" charset="0"/>
              </a:rPr>
              <a:t>In what ways did religious belief both unite and divide European society between 1200 and 1450?</a:t>
            </a:r>
          </a:p>
          <a:p>
            <a:pPr marL="514350" indent="-514350">
              <a:buAutoNum type="arabicPeriod"/>
            </a:pPr>
            <a:r>
              <a:rPr lang="en-US" sz="2800" kern="100" dirty="0">
                <a:effectLst/>
                <a:latin typeface="Arial" panose="020B0604020202020204" pitchFamily="34" charset="0"/>
                <a:ea typeface="Aptos" panose="020B0004020202020204" pitchFamily="34" charset="0"/>
              </a:rPr>
              <a:t>How does the interaction of Christianity, Judaism, and Islam in this period reflect the broader AP theme of “Cultural Developments and Interactions”?</a:t>
            </a:r>
          </a:p>
          <a:p>
            <a:pPr marL="228600" indent="-457200"/>
            <a:endParaRPr lang="en-US" sz="28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51500466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5FF-B086-3FB3-E620-5BD2B200E193}"/>
              </a:ext>
            </a:extLst>
          </p:cNvPr>
          <p:cNvSpPr>
            <a:spLocks noGrp="1"/>
          </p:cNvSpPr>
          <p:nvPr>
            <p:ph type="title"/>
          </p:nvPr>
        </p:nvSpPr>
        <p:spPr>
          <a:xfrm>
            <a:off x="1217612" y="1219200"/>
            <a:ext cx="9753600" cy="2362199"/>
          </a:xfrm>
        </p:spPr>
        <p:txBody>
          <a:bodyPr>
            <a:normAutofit/>
          </a:bodyPr>
          <a:lstStyle/>
          <a:p>
            <a:r>
              <a:rPr lang="en-US" sz="8800"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3666456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E4617C0-71F3-877E-0A5D-9CA5FDCE07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5E643F-8DE8-B661-C40F-3852032B314D}"/>
              </a:ext>
            </a:extLst>
          </p:cNvPr>
          <p:cNvSpPr>
            <a:spLocks noGrp="1"/>
          </p:cNvSpPr>
          <p:nvPr>
            <p:ph type="title"/>
          </p:nvPr>
        </p:nvSpPr>
        <p:spPr>
          <a:xfrm>
            <a:off x="1217614" y="274638"/>
            <a:ext cx="9753600" cy="792162"/>
          </a:xfrm>
        </p:spPr>
        <p:txBody>
          <a:bodyPr/>
          <a:lstStyle/>
          <a:p>
            <a:r>
              <a:rPr lang="en-US" dirty="0">
                <a:latin typeface="Abadi" panose="020B0604020104020204" pitchFamily="34" charset="0"/>
              </a:rPr>
              <a:t>Overview</a:t>
            </a:r>
          </a:p>
        </p:txBody>
      </p:sp>
      <p:sp>
        <p:nvSpPr>
          <p:cNvPr id="4" name="Content Placeholder 1">
            <a:extLst>
              <a:ext uri="{FF2B5EF4-FFF2-40B4-BE49-F238E27FC236}">
                <a16:creationId xmlns:a16="http://schemas.microsoft.com/office/drawing/2014/main" id="{194B6C83-9788-FAD3-800D-15C8B5FC7D9C}"/>
              </a:ext>
            </a:extLst>
          </p:cNvPr>
          <p:cNvSpPr txBox="1">
            <a:spLocks/>
          </p:cNvSpPr>
          <p:nvPr/>
        </p:nvSpPr>
        <p:spPr>
          <a:xfrm>
            <a:off x="608012" y="1066800"/>
            <a:ext cx="11049000" cy="5516562"/>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indent="0">
              <a:buNone/>
            </a:pPr>
            <a:r>
              <a:rPr lang="en-US" sz="3600" dirty="0">
                <a:latin typeface="Abadi" panose="020B0604020104020204" pitchFamily="34" charset="0"/>
              </a:rPr>
              <a:t>Between 1200 and 1450, Europe experienced profound religious and cultural transformation. Christianity dominated social and political life, Judaism faced both tolerance and persecution, and Islamic knowledge profoundly influenced European intellectual revival through contact with Muslim Spain and the Crusades.</a:t>
            </a:r>
          </a:p>
          <a:p>
            <a:pPr marL="45720" indent="0">
              <a:buNone/>
            </a:pPr>
            <a:r>
              <a:rPr lang="en-US" sz="3600" dirty="0">
                <a:latin typeface="Abadi" panose="020B0604020104020204" pitchFamily="34" charset="0"/>
              </a:rPr>
              <a:t>Together, these interactions shaped European identity, education, art, and governance. This lesson explores how belief systems structured European society and how cross-cultural exchanges with the Islamic world enriched European thought.</a:t>
            </a:r>
          </a:p>
          <a:p>
            <a:pPr marL="45720" indent="0">
              <a:buFont typeface="Arial" pitchFamily="34" charset="0"/>
              <a:buNone/>
            </a:pPr>
            <a:endParaRPr lang="en-US" dirty="0">
              <a:latin typeface="Abadi" panose="020B0604020104020204" pitchFamily="34" charset="0"/>
            </a:endParaRPr>
          </a:p>
        </p:txBody>
      </p:sp>
    </p:spTree>
    <p:extLst>
      <p:ext uri="{BB962C8B-B14F-4D97-AF65-F5344CB8AC3E}">
        <p14:creationId xmlns:p14="http://schemas.microsoft.com/office/powerpoint/2010/main" val="3763325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E1A25DE-F072-CC4E-E52E-85F1AC00D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C28B71-5C0F-BCC3-7A13-ED1B600F89F8}"/>
              </a:ext>
            </a:extLst>
          </p:cNvPr>
          <p:cNvSpPr>
            <a:spLocks noGrp="1"/>
          </p:cNvSpPr>
          <p:nvPr>
            <p:ph type="title"/>
          </p:nvPr>
        </p:nvSpPr>
        <p:spPr>
          <a:xfrm>
            <a:off x="684212" y="200891"/>
            <a:ext cx="9753600" cy="715962"/>
          </a:xfrm>
        </p:spPr>
        <p:txBody>
          <a:bodyPr>
            <a:noAutofit/>
          </a:bodyPr>
          <a:lstStyle/>
          <a:p>
            <a:r>
              <a:rPr lang="en-US" sz="2800" dirty="0">
                <a:latin typeface="Abadi" panose="020B0604020104020204" pitchFamily="34" charset="0"/>
              </a:rPr>
              <a:t>Keywords and Phrases</a:t>
            </a:r>
          </a:p>
        </p:txBody>
      </p:sp>
      <p:graphicFrame>
        <p:nvGraphicFramePr>
          <p:cNvPr id="2" name="Table 1">
            <a:extLst>
              <a:ext uri="{FF2B5EF4-FFF2-40B4-BE49-F238E27FC236}">
                <a16:creationId xmlns:a16="http://schemas.microsoft.com/office/drawing/2014/main" id="{5557FF6B-C6A1-0EC9-66D8-682CB187C498}"/>
              </a:ext>
            </a:extLst>
          </p:cNvPr>
          <p:cNvGraphicFramePr>
            <a:graphicFrameLocks noGrp="1"/>
          </p:cNvGraphicFramePr>
          <p:nvPr>
            <p:extLst>
              <p:ext uri="{D42A27DB-BD31-4B8C-83A1-F6EECF244321}">
                <p14:modId xmlns:p14="http://schemas.microsoft.com/office/powerpoint/2010/main" val="2590631559"/>
              </p:ext>
            </p:extLst>
          </p:nvPr>
        </p:nvGraphicFramePr>
        <p:xfrm>
          <a:off x="1217612" y="1066800"/>
          <a:ext cx="9753600" cy="5486400"/>
        </p:xfrm>
        <a:graphic>
          <a:graphicData uri="http://schemas.openxmlformats.org/drawingml/2006/table">
            <a:tbl>
              <a:tblPr firstRow="1" firstCol="1" bandRow="1">
                <a:tableStyleId>{3B4B98B0-60AC-42C2-AFA5-B58CD77FA1E5}</a:tableStyleId>
              </a:tblPr>
              <a:tblGrid>
                <a:gridCol w="3581400">
                  <a:extLst>
                    <a:ext uri="{9D8B030D-6E8A-4147-A177-3AD203B41FA5}">
                      <a16:colId xmlns:a16="http://schemas.microsoft.com/office/drawing/2014/main" val="1004656123"/>
                    </a:ext>
                  </a:extLst>
                </a:gridCol>
                <a:gridCol w="6172200">
                  <a:extLst>
                    <a:ext uri="{9D8B030D-6E8A-4147-A177-3AD203B41FA5}">
                      <a16:colId xmlns:a16="http://schemas.microsoft.com/office/drawing/2014/main" val="3753226208"/>
                    </a:ext>
                  </a:extLst>
                </a:gridCol>
              </a:tblGrid>
              <a:tr h="0">
                <a:tc>
                  <a:txBody>
                    <a:bodyPr/>
                    <a:lstStyle/>
                    <a:p>
                      <a:pPr marL="0" marR="0">
                        <a:buNone/>
                      </a:pPr>
                      <a:r>
                        <a:rPr lang="en-US" sz="2400" kern="100">
                          <a:effectLst/>
                        </a:rPr>
                        <a:t>Term</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Definition</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363009652"/>
                  </a:ext>
                </a:extLst>
              </a:tr>
              <a:tr h="0">
                <a:tc>
                  <a:txBody>
                    <a:bodyPr/>
                    <a:lstStyle/>
                    <a:p>
                      <a:pPr marL="0" marR="0">
                        <a:buNone/>
                      </a:pPr>
                      <a:r>
                        <a:rPr lang="en-US" sz="2400" kern="100" dirty="0">
                          <a:effectLst/>
                        </a:rPr>
                        <a:t>Scholasticism</a:t>
                      </a:r>
                      <a:endParaRPr lang="en-US" sz="2400" kern="100" dirty="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Method of reasoning combining faith and logic, developed by Thomas Aquinas.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127227587"/>
                  </a:ext>
                </a:extLst>
              </a:tr>
              <a:tr h="0">
                <a:tc>
                  <a:txBody>
                    <a:bodyPr/>
                    <a:lstStyle/>
                    <a:p>
                      <a:pPr marL="0" marR="0">
                        <a:buNone/>
                      </a:pPr>
                      <a:r>
                        <a:rPr lang="en-US" sz="2400" kern="100" dirty="0">
                          <a:effectLst/>
                        </a:rPr>
                        <a:t>Monasticism</a:t>
                      </a:r>
                      <a:endParaRPr lang="en-US" sz="2400" kern="100" dirty="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Religious life in monasteries devoted to prayer, study, and labor.</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12639803"/>
                  </a:ext>
                </a:extLst>
              </a:tr>
              <a:tr h="0">
                <a:tc>
                  <a:txBody>
                    <a:bodyPr/>
                    <a:lstStyle/>
                    <a:p>
                      <a:pPr marL="0" marR="0">
                        <a:buNone/>
                      </a:pPr>
                      <a:r>
                        <a:rPr lang="en-US" sz="2400" kern="100">
                          <a:effectLst/>
                        </a:rPr>
                        <a:t>Divine Right</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Belief that monarchs derive authority directly from God.</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388836396"/>
                  </a:ext>
                </a:extLst>
              </a:tr>
              <a:tr h="0">
                <a:tc>
                  <a:txBody>
                    <a:bodyPr/>
                    <a:lstStyle/>
                    <a:p>
                      <a:pPr marL="0" marR="0">
                        <a:buNone/>
                      </a:pPr>
                      <a:r>
                        <a:rPr lang="en-US" sz="2400" kern="100">
                          <a:effectLst/>
                        </a:rPr>
                        <a:t>Investiture Controversy</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Conflict between Church and state over appointment of bishops.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606119698"/>
                  </a:ext>
                </a:extLst>
              </a:tr>
              <a:tr h="0">
                <a:tc>
                  <a:txBody>
                    <a:bodyPr/>
                    <a:lstStyle/>
                    <a:p>
                      <a:pPr marL="0" marR="0">
                        <a:buNone/>
                      </a:pPr>
                      <a:r>
                        <a:rPr lang="en-US" sz="2400" kern="100">
                          <a:effectLst/>
                        </a:rPr>
                        <a:t>Al-Andalus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Muslim-ruled Spain, center of intellectual exchange between faiths.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551319569"/>
                  </a:ext>
                </a:extLst>
              </a:tr>
              <a:tr h="0">
                <a:tc>
                  <a:txBody>
                    <a:bodyPr/>
                    <a:lstStyle/>
                    <a:p>
                      <a:pPr marL="0" marR="0">
                        <a:buNone/>
                      </a:pPr>
                      <a:r>
                        <a:rPr lang="en-US" sz="2400" kern="100">
                          <a:effectLst/>
                        </a:rPr>
                        <a:t>Gothic Architecture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Style characterized by pointed arches and stained glass, symbolizing divine light.</a:t>
                      </a:r>
                      <a:endParaRPr lang="en-US" sz="24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498643756"/>
                  </a:ext>
                </a:extLst>
              </a:tr>
            </a:tbl>
          </a:graphicData>
        </a:graphic>
      </p:graphicFrame>
    </p:spTree>
    <p:extLst>
      <p:ext uri="{BB962C8B-B14F-4D97-AF65-F5344CB8AC3E}">
        <p14:creationId xmlns:p14="http://schemas.microsoft.com/office/powerpoint/2010/main" val="1009097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 with a crown&#10;&#10;AI-generated content may be incorrect.">
            <a:extLst>
              <a:ext uri="{FF2B5EF4-FFF2-40B4-BE49-F238E27FC236}">
                <a16:creationId xmlns:a16="http://schemas.microsoft.com/office/drawing/2014/main" id="{56859BF8-CA02-D210-D5AA-51374BBCB892}"/>
              </a:ext>
            </a:extLst>
          </p:cNvPr>
          <p:cNvPicPr>
            <a:picLocks noChangeAspect="1"/>
          </p:cNvPicPr>
          <p:nvPr/>
        </p:nvPicPr>
        <p:blipFill>
          <a:blip r:embed="rId2"/>
          <a:stretch>
            <a:fillRect/>
          </a:stretch>
        </p:blipFill>
        <p:spPr>
          <a:xfrm>
            <a:off x="1560512" y="189479"/>
            <a:ext cx="9067799" cy="6479042"/>
          </a:xfrm>
          <a:prstGeom prst="rect">
            <a:avLst/>
          </a:prstGeom>
        </p:spPr>
      </p:pic>
    </p:spTree>
    <p:extLst>
      <p:ext uri="{BB962C8B-B14F-4D97-AF65-F5344CB8AC3E}">
        <p14:creationId xmlns:p14="http://schemas.microsoft.com/office/powerpoint/2010/main" val="136817421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32606DC-94A4-D3B2-E8DA-D93298660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899783-2435-20E4-E6FB-E05F2CAE832C}"/>
              </a:ext>
            </a:extLst>
          </p:cNvPr>
          <p:cNvSpPr>
            <a:spLocks noGrp="1"/>
          </p:cNvSpPr>
          <p:nvPr>
            <p:ph type="title"/>
          </p:nvPr>
        </p:nvSpPr>
        <p:spPr>
          <a:xfrm>
            <a:off x="1217611" y="617538"/>
            <a:ext cx="9753600" cy="1020762"/>
          </a:xfrm>
        </p:spPr>
        <p:txBody>
          <a:bodyPr>
            <a:noAutofit/>
          </a:bodyPr>
          <a:lstStyle/>
          <a:p>
            <a:r>
              <a:rPr lang="en-US" sz="3200" dirty="0">
                <a:latin typeface="Abadi" panose="020B0604020104020204" pitchFamily="34" charset="0"/>
              </a:rPr>
              <a:t>I. The Power of the Catholic Church</a:t>
            </a:r>
          </a:p>
        </p:txBody>
      </p:sp>
      <p:sp>
        <p:nvSpPr>
          <p:cNvPr id="2" name="Content Placeholder 1">
            <a:extLst>
              <a:ext uri="{FF2B5EF4-FFF2-40B4-BE49-F238E27FC236}">
                <a16:creationId xmlns:a16="http://schemas.microsoft.com/office/drawing/2014/main" id="{D2F6B93E-6AAC-3FF8-0137-2E1C5FFAA78E}"/>
              </a:ext>
            </a:extLst>
          </p:cNvPr>
          <p:cNvSpPr>
            <a:spLocks noGrp="1"/>
          </p:cNvSpPr>
          <p:nvPr>
            <p:ph idx="1"/>
          </p:nvPr>
        </p:nvSpPr>
        <p:spPr>
          <a:xfrm>
            <a:off x="1217611" y="1905000"/>
            <a:ext cx="9753600" cy="4335462"/>
          </a:xfrm>
        </p:spPr>
        <p:txBody>
          <a:bodyPr>
            <a:normAutofit/>
          </a:bodyPr>
          <a:lstStyle/>
          <a:p>
            <a:pPr marL="45720" indent="0">
              <a:lnSpc>
                <a:spcPct val="110000"/>
              </a:lnSpc>
              <a:buNone/>
            </a:pPr>
            <a:r>
              <a:rPr lang="en-US" sz="3200" dirty="0">
                <a:latin typeface="Abadi" panose="020B0604020104020204" pitchFamily="34" charset="0"/>
              </a:rPr>
              <a:t>By 1200, the Roman Catholic Church was the most powerful institution in Western Europe. It united diverse kingdoms under a shared spiritual authority centered in Rome. The Pope served as both a religious and political leader, influencing monarchs and legitimizing rulers.</a:t>
            </a:r>
          </a:p>
        </p:txBody>
      </p:sp>
    </p:spTree>
    <p:extLst>
      <p:ext uri="{BB962C8B-B14F-4D97-AF65-F5344CB8AC3E}">
        <p14:creationId xmlns:p14="http://schemas.microsoft.com/office/powerpoint/2010/main" val="38632224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6E4A1EAE-8363-8570-4D12-1BEE7750D2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07197C-4A79-2355-87D3-44EB2F539375}"/>
              </a:ext>
            </a:extLst>
          </p:cNvPr>
          <p:cNvSpPr>
            <a:spLocks noGrp="1"/>
          </p:cNvSpPr>
          <p:nvPr>
            <p:ph type="title"/>
          </p:nvPr>
        </p:nvSpPr>
        <p:spPr>
          <a:xfrm>
            <a:off x="1217611" y="617538"/>
            <a:ext cx="9753600" cy="1020762"/>
          </a:xfrm>
        </p:spPr>
        <p:txBody>
          <a:bodyPr>
            <a:noAutofit/>
          </a:bodyPr>
          <a:lstStyle/>
          <a:p>
            <a:r>
              <a:rPr lang="en-US" sz="3200" dirty="0">
                <a:latin typeface="Abadi" panose="020B0604020104020204" pitchFamily="34" charset="0"/>
              </a:rPr>
              <a:t>I. The Power of the Catholic Church</a:t>
            </a:r>
          </a:p>
        </p:txBody>
      </p:sp>
      <p:sp>
        <p:nvSpPr>
          <p:cNvPr id="2" name="Content Placeholder 1">
            <a:extLst>
              <a:ext uri="{FF2B5EF4-FFF2-40B4-BE49-F238E27FC236}">
                <a16:creationId xmlns:a16="http://schemas.microsoft.com/office/drawing/2014/main" id="{D504EF98-770F-B059-FE16-D3A59E3EC101}"/>
              </a:ext>
            </a:extLst>
          </p:cNvPr>
          <p:cNvSpPr>
            <a:spLocks noGrp="1"/>
          </p:cNvSpPr>
          <p:nvPr>
            <p:ph idx="1"/>
          </p:nvPr>
        </p:nvSpPr>
        <p:spPr>
          <a:xfrm>
            <a:off x="1217611" y="1905000"/>
            <a:ext cx="9753600" cy="4335462"/>
          </a:xfrm>
        </p:spPr>
        <p:txBody>
          <a:bodyPr>
            <a:normAutofit fontScale="92500" lnSpcReduction="20000"/>
          </a:bodyPr>
          <a:lstStyle/>
          <a:p>
            <a:pPr marL="45720" indent="0">
              <a:lnSpc>
                <a:spcPct val="110000"/>
              </a:lnSpc>
              <a:buNone/>
            </a:pPr>
            <a:r>
              <a:rPr lang="en-US" sz="2800" dirty="0">
                <a:latin typeface="Abadi" panose="020B0604020104020204" pitchFamily="34" charset="0"/>
              </a:rPr>
              <a:t>The Church:</a:t>
            </a:r>
          </a:p>
          <a:p>
            <a:pPr>
              <a:lnSpc>
                <a:spcPct val="110000"/>
              </a:lnSpc>
            </a:pPr>
            <a:r>
              <a:rPr lang="en-US" sz="2800" dirty="0">
                <a:latin typeface="Abadi" panose="020B0604020104020204" pitchFamily="34" charset="0"/>
              </a:rPr>
              <a:t>Regulated daily life through sacraments and moral laws.</a:t>
            </a:r>
          </a:p>
          <a:p>
            <a:pPr>
              <a:lnSpc>
                <a:spcPct val="110000"/>
              </a:lnSpc>
            </a:pPr>
            <a:r>
              <a:rPr lang="en-US" sz="2800" dirty="0">
                <a:latin typeface="Abadi" panose="020B0604020104020204" pitchFamily="34" charset="0"/>
              </a:rPr>
              <a:t>Controlled education via cathedral schools and monasteries, which preserved classical texts.</a:t>
            </a:r>
          </a:p>
          <a:p>
            <a:pPr>
              <a:lnSpc>
                <a:spcPct val="110000"/>
              </a:lnSpc>
            </a:pPr>
            <a:r>
              <a:rPr lang="en-US" sz="2800" dirty="0">
                <a:latin typeface="Abadi" panose="020B0604020104020204" pitchFamily="34" charset="0"/>
              </a:rPr>
              <a:t>Served as the largest landowner, collecting tithes (a 10% income tax).</a:t>
            </a:r>
          </a:p>
          <a:p>
            <a:pPr>
              <a:lnSpc>
                <a:spcPct val="110000"/>
              </a:lnSpc>
            </a:pPr>
            <a:r>
              <a:rPr lang="en-US" sz="2800" dirty="0">
                <a:latin typeface="Abadi" panose="020B0604020104020204" pitchFamily="34" charset="0"/>
              </a:rPr>
              <a:t>Sponsored monumental architecture such as Gothic cathedrals (Notre-Dame, Chartres) symbolizing divine order and human aspiration.</a:t>
            </a:r>
          </a:p>
        </p:txBody>
      </p:sp>
    </p:spTree>
    <p:extLst>
      <p:ext uri="{BB962C8B-B14F-4D97-AF65-F5344CB8AC3E}">
        <p14:creationId xmlns:p14="http://schemas.microsoft.com/office/powerpoint/2010/main" val="5701496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EE1B0DB0-B784-6F0B-E65E-E80D06193C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CB31EC-D0A5-745A-7114-2DCC99C749E4}"/>
              </a:ext>
            </a:extLst>
          </p:cNvPr>
          <p:cNvSpPr>
            <a:spLocks noGrp="1"/>
          </p:cNvSpPr>
          <p:nvPr>
            <p:ph type="title"/>
          </p:nvPr>
        </p:nvSpPr>
        <p:spPr>
          <a:xfrm>
            <a:off x="1217611" y="617538"/>
            <a:ext cx="9753600" cy="1020762"/>
          </a:xfrm>
        </p:spPr>
        <p:txBody>
          <a:bodyPr>
            <a:noAutofit/>
          </a:bodyPr>
          <a:lstStyle/>
          <a:p>
            <a:r>
              <a:rPr lang="en-US" sz="3200" dirty="0">
                <a:latin typeface="Abadi" panose="020B0604020104020204" pitchFamily="34" charset="0"/>
              </a:rPr>
              <a:t>I. The Power of the Catholic Church</a:t>
            </a:r>
          </a:p>
        </p:txBody>
      </p:sp>
      <p:sp>
        <p:nvSpPr>
          <p:cNvPr id="2" name="Content Placeholder 1">
            <a:extLst>
              <a:ext uri="{FF2B5EF4-FFF2-40B4-BE49-F238E27FC236}">
                <a16:creationId xmlns:a16="http://schemas.microsoft.com/office/drawing/2014/main" id="{2FDCAC0E-75DC-B106-AAB5-DA209D7FBFA6}"/>
              </a:ext>
            </a:extLst>
          </p:cNvPr>
          <p:cNvSpPr>
            <a:spLocks noGrp="1"/>
          </p:cNvSpPr>
          <p:nvPr>
            <p:ph idx="1"/>
          </p:nvPr>
        </p:nvSpPr>
        <p:spPr>
          <a:xfrm>
            <a:off x="1217611" y="1905000"/>
            <a:ext cx="9753600" cy="4335462"/>
          </a:xfrm>
        </p:spPr>
        <p:txBody>
          <a:bodyPr>
            <a:normAutofit/>
          </a:bodyPr>
          <a:lstStyle/>
          <a:p>
            <a:pPr marL="45720" indent="0">
              <a:lnSpc>
                <a:spcPct val="110000"/>
              </a:lnSpc>
              <a:buNone/>
            </a:pPr>
            <a:r>
              <a:rPr lang="en-US" sz="2800" dirty="0">
                <a:latin typeface="Abadi" panose="020B0604020104020204" pitchFamily="34" charset="0"/>
              </a:rPr>
              <a:t>This unity provided social stability — but also led to conflicts between religious and secular power (e.g., Pope Gregory VII vs. Emperor Henry IV during the Investiture Controversy).</a:t>
            </a:r>
          </a:p>
        </p:txBody>
      </p:sp>
    </p:spTree>
    <p:extLst>
      <p:ext uri="{BB962C8B-B14F-4D97-AF65-F5344CB8AC3E}">
        <p14:creationId xmlns:p14="http://schemas.microsoft.com/office/powerpoint/2010/main" val="309332731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men sitting at a table writing on a book&#10;&#10;AI-generated content may be incorrect.">
            <a:extLst>
              <a:ext uri="{FF2B5EF4-FFF2-40B4-BE49-F238E27FC236}">
                <a16:creationId xmlns:a16="http://schemas.microsoft.com/office/drawing/2014/main" id="{8833A2FA-1F01-98AF-2737-B0D1F689A754}"/>
              </a:ext>
            </a:extLst>
          </p:cNvPr>
          <p:cNvPicPr>
            <a:picLocks noChangeAspect="1"/>
          </p:cNvPicPr>
          <p:nvPr/>
        </p:nvPicPr>
        <p:blipFill>
          <a:blip r:embed="rId2"/>
          <a:stretch>
            <a:fillRect/>
          </a:stretch>
        </p:blipFill>
        <p:spPr>
          <a:xfrm>
            <a:off x="3986104" y="266537"/>
            <a:ext cx="4216617" cy="6324925"/>
          </a:xfrm>
          <a:prstGeom prst="rect">
            <a:avLst/>
          </a:prstGeom>
        </p:spPr>
      </p:pic>
    </p:spTree>
    <p:extLst>
      <p:ext uri="{BB962C8B-B14F-4D97-AF65-F5344CB8AC3E}">
        <p14:creationId xmlns:p14="http://schemas.microsoft.com/office/powerpoint/2010/main" val="73311394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rld country report presenta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439</TotalTime>
  <Words>1475</Words>
  <Application>Microsoft Office PowerPoint</Application>
  <PresentationFormat>Custom</PresentationFormat>
  <Paragraphs>145</Paragraphs>
  <Slides>26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Abadi</vt:lpstr>
      <vt:lpstr>Arial</vt:lpstr>
      <vt:lpstr>Century Gothic</vt:lpstr>
      <vt:lpstr>Symbol</vt:lpstr>
      <vt:lpstr>World country report presentation</vt:lpstr>
      <vt:lpstr>1.6: Developments in Europe  Part 1</vt:lpstr>
      <vt:lpstr>Learning Objective</vt:lpstr>
      <vt:lpstr>Overview</vt:lpstr>
      <vt:lpstr>Keywords and Phrases</vt:lpstr>
      <vt:lpstr>PowerPoint Presentation</vt:lpstr>
      <vt:lpstr>I. The Power of the Catholic Church</vt:lpstr>
      <vt:lpstr>I. The Power of the Catholic Church</vt:lpstr>
      <vt:lpstr>I. The Power of the Catholic Church</vt:lpstr>
      <vt:lpstr>PowerPoint Presentation</vt:lpstr>
      <vt:lpstr>II. The Role of Monasticism and Scholarship</vt:lpstr>
      <vt:lpstr>II. The Role of Monasticism and Scholarship</vt:lpstr>
      <vt:lpstr>PowerPoint Presentation</vt:lpstr>
      <vt:lpstr>III. Judaism in Christian Europe</vt:lpstr>
      <vt:lpstr>III. Judaism in Christian Europe</vt:lpstr>
      <vt:lpstr>PowerPoint Presentation</vt:lpstr>
      <vt:lpstr>IV. Islamic Influence on European Development</vt:lpstr>
      <vt:lpstr>IV. Islamic Influence on European Development</vt:lpstr>
      <vt:lpstr>V. Religion, Politics, and Society</vt:lpstr>
      <vt:lpstr>V. Religion, Politics, and Society</vt:lpstr>
      <vt:lpstr>Case Study 1 – Thomas Aquinas and Scholasticism</vt:lpstr>
      <vt:lpstr>Case Study 2 – Jewish and Muslim Influence in Spain</vt:lpstr>
      <vt:lpstr>Case Study 3 – Gothic Cathedrals</vt:lpstr>
      <vt:lpstr>Concept Reinforcement Table</vt:lpstr>
      <vt:lpstr>Summary Takeaways</vt:lpstr>
      <vt:lpstr>Reflection and Review Prompts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Robert Sawyer</dc:creator>
  <cp:lastModifiedBy>Dr. Robert Sawyer</cp:lastModifiedBy>
  <cp:revision>9</cp:revision>
  <dcterms:created xsi:type="dcterms:W3CDTF">2025-09-29T06:54:32Z</dcterms:created>
  <dcterms:modified xsi:type="dcterms:W3CDTF">2025-11-04T02:51:54Z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